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8" r:id="rId2"/>
    <p:sldId id="256" r:id="rId3"/>
    <p:sldId id="257" r:id="rId4"/>
    <p:sldId id="258" r:id="rId5"/>
    <p:sldId id="259" r:id="rId6"/>
    <p:sldId id="260" r:id="rId7"/>
    <p:sldId id="261" r:id="rId8"/>
    <p:sldId id="262" r:id="rId9"/>
    <p:sldId id="263" r:id="rId10"/>
    <p:sldId id="264" r:id="rId11"/>
    <p:sldId id="282" r:id="rId12"/>
    <p:sldId id="283" r:id="rId13"/>
    <p:sldId id="284" r:id="rId14"/>
    <p:sldId id="285" r:id="rId15"/>
    <p:sldId id="286" r:id="rId16"/>
    <p:sldId id="287" r:id="rId17"/>
    <p:sldId id="288" r:id="rId18"/>
    <p:sldId id="269" r:id="rId19"/>
    <p:sldId id="266" r:id="rId20"/>
    <p:sldId id="289" r:id="rId21"/>
    <p:sldId id="290" r:id="rId22"/>
    <p:sldId id="291" r:id="rId23"/>
    <p:sldId id="292" r:id="rId24"/>
    <p:sldId id="270" r:id="rId25"/>
    <p:sldId id="271" r:id="rId26"/>
    <p:sldId id="293" r:id="rId27"/>
    <p:sldId id="294" r:id="rId28"/>
    <p:sldId id="295" r:id="rId29"/>
    <p:sldId id="296" r:id="rId30"/>
    <p:sldId id="275" r:id="rId31"/>
    <p:sldId id="302" r:id="rId32"/>
    <p:sldId id="277" r:id="rId33"/>
    <p:sldId id="278" r:id="rId34"/>
    <p:sldId id="297" r:id="rId35"/>
    <p:sldId id="298" r:id="rId36"/>
    <p:sldId id="299" r:id="rId37"/>
    <p:sldId id="276" r:id="rId38"/>
    <p:sldId id="301" r:id="rId39"/>
    <p:sldId id="300" r:id="rId40"/>
    <p:sldId id="279" r:id="rId41"/>
    <p:sldId id="274" r:id="rId4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4" d="100"/>
          <a:sy n="114" d="100"/>
        </p:scale>
        <p:origin x="43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AF998-E14F-499B-A3F5-57B1CD027673}" type="datetimeFigureOut">
              <a:rPr lang="es-ES" smtClean="0"/>
              <a:t>27/06/2021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FAED0-A089-43D7-A7A8-B59A4BEB5C10}" type="slidenum">
              <a:rPr lang="es-ES" smtClean="0"/>
              <a:t>‹Nº›</a:t>
            </a:fld>
            <a:endParaRPr lang="es-ES"/>
          </a:p>
        </p:txBody>
      </p:sp>
    </p:spTree>
    <p:extLst>
      <p:ext uri="{BB962C8B-B14F-4D97-AF65-F5344CB8AC3E}">
        <p14:creationId xmlns:p14="http://schemas.microsoft.com/office/powerpoint/2010/main" val="2534287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E4FAED0-A089-43D7-A7A8-B59A4BEB5C10}" type="slidenum">
              <a:rPr lang="es-ES" smtClean="0"/>
              <a:t>7</a:t>
            </a:fld>
            <a:endParaRPr lang="es-ES"/>
          </a:p>
        </p:txBody>
      </p:sp>
    </p:spTree>
    <p:extLst>
      <p:ext uri="{BB962C8B-B14F-4D97-AF65-F5344CB8AC3E}">
        <p14:creationId xmlns:p14="http://schemas.microsoft.com/office/powerpoint/2010/main" val="175857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8838B54C-9556-4C35-AFEA-D2FCDC2AAA3A}" type="datetimeFigureOut">
              <a:rPr lang="es-ES" smtClean="0"/>
              <a:t>27/06/2021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126518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838B54C-9556-4C35-AFEA-D2FCDC2AAA3A}" type="datetimeFigureOut">
              <a:rPr lang="es-ES" smtClean="0"/>
              <a:t>27/06/2021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290573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838B54C-9556-4C35-AFEA-D2FCDC2AAA3A}" type="datetimeFigureOut">
              <a:rPr lang="es-ES" smtClean="0"/>
              <a:t>27/06/2021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288297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838B54C-9556-4C35-AFEA-D2FCDC2AAA3A}" type="datetimeFigureOut">
              <a:rPr lang="es-ES" smtClean="0"/>
              <a:t>27/06/2021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296589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8838B54C-9556-4C35-AFEA-D2FCDC2AAA3A}" type="datetimeFigureOut">
              <a:rPr lang="es-ES" smtClean="0"/>
              <a:t>27/06/2021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919512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8838B54C-9556-4C35-AFEA-D2FCDC2AAA3A}" type="datetimeFigureOut">
              <a:rPr lang="es-ES" smtClean="0"/>
              <a:t>27/06/2021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241145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8838B54C-9556-4C35-AFEA-D2FCDC2AAA3A}" type="datetimeFigureOut">
              <a:rPr lang="es-ES" smtClean="0"/>
              <a:t>27/06/2021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352805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8838B54C-9556-4C35-AFEA-D2FCDC2AAA3A}" type="datetimeFigureOut">
              <a:rPr lang="es-ES" smtClean="0"/>
              <a:t>27/06/2021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105928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838B54C-9556-4C35-AFEA-D2FCDC2AAA3A}" type="datetimeFigureOut">
              <a:rPr lang="es-ES" smtClean="0"/>
              <a:t>27/06/2021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12684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838B54C-9556-4C35-AFEA-D2FCDC2AAA3A}" type="datetimeFigureOut">
              <a:rPr lang="es-ES" smtClean="0"/>
              <a:t>27/06/2021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110089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838B54C-9556-4C35-AFEA-D2FCDC2AAA3A}" type="datetimeFigureOut">
              <a:rPr lang="es-ES" smtClean="0"/>
              <a:t>27/06/2021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841B231-2980-46F8-A2F9-40CEC612B995}" type="slidenum">
              <a:rPr lang="es-ES" smtClean="0"/>
              <a:t>‹Nº›</a:t>
            </a:fld>
            <a:endParaRPr lang="es-ES"/>
          </a:p>
        </p:txBody>
      </p:sp>
    </p:spTree>
    <p:extLst>
      <p:ext uri="{BB962C8B-B14F-4D97-AF65-F5344CB8AC3E}">
        <p14:creationId xmlns:p14="http://schemas.microsoft.com/office/powerpoint/2010/main" val="272638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8B54C-9556-4C35-AFEA-D2FCDC2AAA3A}" type="datetimeFigureOut">
              <a:rPr lang="es-ES" smtClean="0"/>
              <a:t>27/06/2021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41B231-2980-46F8-A2F9-40CEC612B995}" type="slidenum">
              <a:rPr lang="es-ES" smtClean="0"/>
              <a:t>‹Nº›</a:t>
            </a:fld>
            <a:endParaRPr lang="es-ES"/>
          </a:p>
        </p:txBody>
      </p:sp>
    </p:spTree>
    <p:extLst>
      <p:ext uri="{BB962C8B-B14F-4D97-AF65-F5344CB8AC3E}">
        <p14:creationId xmlns:p14="http://schemas.microsoft.com/office/powerpoint/2010/main" val="161749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a:t>Tercera Parte</a:t>
            </a:r>
            <a:endParaRPr lang="es-ES" dirty="0"/>
          </a:p>
        </p:txBody>
      </p:sp>
      <p:sp>
        <p:nvSpPr>
          <p:cNvPr id="3" name="Marcador de contenido 2"/>
          <p:cNvSpPr>
            <a:spLocks noGrp="1"/>
          </p:cNvSpPr>
          <p:nvPr>
            <p:ph idx="1"/>
          </p:nvPr>
        </p:nvSpPr>
        <p:spPr>
          <a:xfrm>
            <a:off x="838200" y="3343701"/>
            <a:ext cx="10515600" cy="2833262"/>
          </a:xfrm>
        </p:spPr>
        <p:txBody>
          <a:bodyPr>
            <a:normAutofit/>
          </a:bodyPr>
          <a:lstStyle/>
          <a:p>
            <a:pPr marL="0" indent="0">
              <a:buNone/>
            </a:pPr>
            <a:r>
              <a:rPr lang="es-CR" sz="4400" dirty="0"/>
              <a:t>Análisis de investigación cualitativa </a:t>
            </a:r>
            <a:endParaRPr lang="es-ES" sz="4400" dirty="0"/>
          </a:p>
        </p:txBody>
      </p:sp>
    </p:spTree>
    <p:extLst>
      <p:ext uri="{BB962C8B-B14F-4D97-AF65-F5344CB8AC3E}">
        <p14:creationId xmlns:p14="http://schemas.microsoft.com/office/powerpoint/2010/main" val="185795504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9464"/>
            <a:ext cx="10515600" cy="917765"/>
          </a:xfrm>
        </p:spPr>
        <p:txBody>
          <a:bodyPr/>
          <a:lstStyle/>
          <a:p>
            <a:pPr algn="ctr"/>
            <a:r>
              <a:rPr lang="es-CR" dirty="0"/>
              <a:t>Índice </a:t>
            </a:r>
            <a:endParaRPr lang="es-ES" dirty="0"/>
          </a:p>
        </p:txBody>
      </p:sp>
      <p:sp>
        <p:nvSpPr>
          <p:cNvPr id="4" name="Elipse 3"/>
          <p:cNvSpPr/>
          <p:nvPr/>
        </p:nvSpPr>
        <p:spPr>
          <a:xfrm>
            <a:off x="491319"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491319"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491319" y="5409063"/>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6389426"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Elipse 7"/>
          <p:cNvSpPr/>
          <p:nvPr/>
        </p:nvSpPr>
        <p:spPr>
          <a:xfrm>
            <a:off x="6389426"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 </a:t>
            </a:r>
            <a:endParaRPr lang="es-ES" dirty="0"/>
          </a:p>
        </p:txBody>
      </p:sp>
      <p:sp>
        <p:nvSpPr>
          <p:cNvPr id="10" name="Rectángulo redondeado 9"/>
          <p:cNvSpPr/>
          <p:nvPr/>
        </p:nvSpPr>
        <p:spPr>
          <a:xfrm>
            <a:off x="2279176"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Inicios es la investigación cualitativa</a:t>
            </a:r>
            <a:endParaRPr lang="es-ES" dirty="0"/>
          </a:p>
        </p:txBody>
      </p:sp>
      <p:sp>
        <p:nvSpPr>
          <p:cNvPr id="11" name="Rectángulo redondeado 10"/>
          <p:cNvSpPr/>
          <p:nvPr/>
        </p:nvSpPr>
        <p:spPr>
          <a:xfrm>
            <a:off x="2279176"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en la investigación cualitativa</a:t>
            </a:r>
            <a:endParaRPr lang="es-ES" dirty="0"/>
          </a:p>
        </p:txBody>
      </p:sp>
      <p:sp>
        <p:nvSpPr>
          <p:cNvPr id="12" name="Rectángulo redondeado 11"/>
          <p:cNvSpPr/>
          <p:nvPr/>
        </p:nvSpPr>
        <p:spPr>
          <a:xfrm>
            <a:off x="2279176" y="5354471"/>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Recolección y análisis de datos cualitativos</a:t>
            </a:r>
            <a:endParaRPr lang="es-ES" dirty="0"/>
          </a:p>
        </p:txBody>
      </p:sp>
      <p:sp>
        <p:nvSpPr>
          <p:cNvPr id="15" name="Rectángulo redondeado 14"/>
          <p:cNvSpPr/>
          <p:nvPr/>
        </p:nvSpPr>
        <p:spPr>
          <a:xfrm>
            <a:off x="8313761"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Técnicas del análisis cualitativo</a:t>
            </a:r>
            <a:endParaRPr lang="es-ES" dirty="0"/>
          </a:p>
        </p:txBody>
      </p:sp>
      <p:sp>
        <p:nvSpPr>
          <p:cNvPr id="14" name="Rectángulo redondeado 12">
            <a:extLst>
              <a:ext uri="{FF2B5EF4-FFF2-40B4-BE49-F238E27FC236}">
                <a16:creationId xmlns:a16="http://schemas.microsoft.com/office/drawing/2014/main" id="{B3F74102-00C4-4C27-BB34-E5A54058694D}"/>
              </a:ext>
            </a:extLst>
          </p:cNvPr>
          <p:cNvSpPr/>
          <p:nvPr/>
        </p:nvSpPr>
        <p:spPr>
          <a:xfrm>
            <a:off x="8313761"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Métodos o diseños del proceso de investigación cualitativa</a:t>
            </a:r>
            <a:endParaRPr lang="es-ES" dirty="0"/>
          </a:p>
        </p:txBody>
      </p:sp>
    </p:spTree>
    <p:extLst>
      <p:ext uri="{BB962C8B-B14F-4D97-AF65-F5344CB8AC3E}">
        <p14:creationId xmlns:p14="http://schemas.microsoft.com/office/powerpoint/2010/main" val="64343915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9464"/>
            <a:ext cx="10515600" cy="917765"/>
          </a:xfrm>
        </p:spPr>
        <p:txBody>
          <a:bodyPr/>
          <a:lstStyle/>
          <a:p>
            <a:pPr algn="ctr"/>
            <a:r>
              <a:rPr lang="es-CR" dirty="0"/>
              <a:t>Índice </a:t>
            </a:r>
            <a:endParaRPr lang="es-ES" dirty="0"/>
          </a:p>
        </p:txBody>
      </p:sp>
      <p:sp>
        <p:nvSpPr>
          <p:cNvPr id="4" name="Elipse 3"/>
          <p:cNvSpPr/>
          <p:nvPr/>
        </p:nvSpPr>
        <p:spPr>
          <a:xfrm>
            <a:off x="491319"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10" name="Rectángulo redondeado 9"/>
          <p:cNvSpPr/>
          <p:nvPr/>
        </p:nvSpPr>
        <p:spPr>
          <a:xfrm>
            <a:off x="2279176"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Inicios es la investigación cualitativa</a:t>
            </a:r>
            <a:endParaRPr lang="es-ES" dirty="0"/>
          </a:p>
        </p:txBody>
      </p:sp>
    </p:spTree>
    <p:extLst>
      <p:ext uri="{BB962C8B-B14F-4D97-AF65-F5344CB8AC3E}">
        <p14:creationId xmlns:p14="http://schemas.microsoft.com/office/powerpoint/2010/main" val="351799084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1886"/>
            <a:ext cx="10515600" cy="873457"/>
          </a:xfrm>
        </p:spPr>
        <p:txBody>
          <a:bodyPr/>
          <a:lstStyle/>
          <a:p>
            <a:pPr algn="ctr"/>
            <a:r>
              <a:rPr lang="es-CR" dirty="0"/>
              <a:t>Investigación cualitativa</a:t>
            </a:r>
            <a:endParaRPr lang="es-ES" dirty="0"/>
          </a:p>
        </p:txBody>
      </p:sp>
      <p:sp>
        <p:nvSpPr>
          <p:cNvPr id="3" name="Marcador de contenido 2"/>
          <p:cNvSpPr>
            <a:spLocks noGrp="1"/>
          </p:cNvSpPr>
          <p:nvPr>
            <p:ph idx="1"/>
          </p:nvPr>
        </p:nvSpPr>
        <p:spPr>
          <a:xfrm>
            <a:off x="210403" y="955343"/>
            <a:ext cx="9070075" cy="5691117"/>
          </a:xfrm>
        </p:spPr>
        <p:txBody>
          <a:bodyPr>
            <a:normAutofit/>
          </a:bodyPr>
          <a:lstStyle/>
          <a:p>
            <a:pPr algn="just"/>
            <a:r>
              <a:rPr lang="es-CR" sz="2400" dirty="0"/>
              <a:t>La investigación cualitativa se enfoca a comprender y profundizar los fenómenos, explorándolos desde la perspectiva de los participantes en un ambiente natural y en relación </a:t>
            </a:r>
            <a:r>
              <a:rPr lang="es-ES" sz="2400" dirty="0"/>
              <a:t>con el contexto.</a:t>
            </a:r>
          </a:p>
          <a:p>
            <a:pPr algn="just"/>
            <a:endParaRPr lang="es-CR" sz="2400" dirty="0"/>
          </a:p>
          <a:p>
            <a:pPr algn="just"/>
            <a:r>
              <a:rPr lang="es-CR" sz="2400" dirty="0"/>
              <a:t>El enfoque cualitativo se selecciona cuando se busca comprender la perspectiva de los participantes </a:t>
            </a:r>
            <a:r>
              <a:rPr lang="es-ES" sz="2400" dirty="0"/>
              <a:t>(individuos o grupos pequeños de personas a los que se investigará) acerca de los fenómenos que </a:t>
            </a:r>
            <a:r>
              <a:rPr lang="es-CR" sz="2400" dirty="0"/>
              <a:t>los rodean, profundizar en sus experiencias, perspectivas, opiniones y significados, es decir, la forma en que los participantes perciben subjetivamente su realidad. </a:t>
            </a:r>
          </a:p>
          <a:p>
            <a:pPr algn="just"/>
            <a:endParaRPr lang="es-CR" sz="2400" dirty="0"/>
          </a:p>
          <a:p>
            <a:pPr algn="just"/>
            <a:r>
              <a:rPr lang="es-CR" sz="2400" dirty="0"/>
              <a:t>También es recomendable seleccionar el enfoque cualitativo cuando el tema del estudio ha sido poco explorado, o no se ha hecho investigación al respecto en algún grupo social específico. El proceso cualitativo inicia con la idea de investigación.</a:t>
            </a:r>
            <a:endParaRPr lang="es-ES" sz="2400" dirty="0"/>
          </a:p>
        </p:txBody>
      </p:sp>
      <p:pic>
        <p:nvPicPr>
          <p:cNvPr id="9218" name="Picture 2" descr="http://meetcontent.com/wp-content/images/what-w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720" y="1299577"/>
            <a:ext cx="1898693" cy="18986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nsfconsulting.com.au/wp-content/uploads/2014/07/Screen-Shot-2014-07-04-at-1.14.05-pm.png"/>
          <p:cNvPicPr>
            <a:picLocks noChangeAspect="1" noChangeArrowheads="1"/>
          </p:cNvPicPr>
          <p:nvPr/>
        </p:nvPicPr>
        <p:blipFill rotWithShape="1">
          <a:blip r:embed="rId3">
            <a:extLst>
              <a:ext uri="{28A0092B-C50C-407E-A947-70E740481C1C}">
                <a14:useLocalDpi xmlns:a14="http://schemas.microsoft.com/office/drawing/2010/main" val="0"/>
              </a:ext>
            </a:extLst>
          </a:blip>
          <a:srcRect l="4388" t="3953" r="11287" b="7765"/>
          <a:stretch/>
        </p:blipFill>
        <p:spPr bwMode="auto">
          <a:xfrm>
            <a:off x="9613102" y="3920646"/>
            <a:ext cx="2373927" cy="2041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8270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81886"/>
            <a:ext cx="10515600" cy="996288"/>
          </a:xfrm>
        </p:spPr>
        <p:txBody>
          <a:bodyPr/>
          <a:lstStyle/>
          <a:p>
            <a:pPr algn="ctr"/>
            <a:r>
              <a:rPr lang="es-CR" dirty="0"/>
              <a:t>Investigación cualitativa</a:t>
            </a:r>
            <a:endParaRPr lang="es-ES" dirty="0"/>
          </a:p>
        </p:txBody>
      </p:sp>
      <p:pic>
        <p:nvPicPr>
          <p:cNvPr id="6" name="Imagen 5"/>
          <p:cNvPicPr>
            <a:picLocks noChangeAspect="1"/>
          </p:cNvPicPr>
          <p:nvPr/>
        </p:nvPicPr>
        <p:blipFill>
          <a:blip r:embed="rId2"/>
          <a:stretch>
            <a:fillRect/>
          </a:stretch>
        </p:blipFill>
        <p:spPr>
          <a:xfrm>
            <a:off x="701154" y="1517048"/>
            <a:ext cx="10789692" cy="5050377"/>
          </a:xfrm>
          <a:prstGeom prst="rect">
            <a:avLst/>
          </a:prstGeom>
        </p:spPr>
      </p:pic>
    </p:spTree>
    <p:extLst>
      <p:ext uri="{BB962C8B-B14F-4D97-AF65-F5344CB8AC3E}">
        <p14:creationId xmlns:p14="http://schemas.microsoft.com/office/powerpoint/2010/main" val="252318096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0790" y="1105471"/>
            <a:ext cx="8472378" cy="5448632"/>
          </a:xfrm>
        </p:spPr>
        <p:txBody>
          <a:bodyPr>
            <a:normAutofit lnSpcReduction="10000"/>
          </a:bodyPr>
          <a:lstStyle/>
          <a:p>
            <a:pPr algn="just"/>
            <a:r>
              <a:rPr lang="es-CR" sz="2400" dirty="0"/>
              <a:t>En los estudios cualitativos, las hipótesis adquieren un papel distinto al que tienen en la investigación </a:t>
            </a:r>
            <a:r>
              <a:rPr lang="es-ES" sz="2400" dirty="0"/>
              <a:t>cuantitativa.</a:t>
            </a:r>
          </a:p>
          <a:p>
            <a:pPr algn="just"/>
            <a:endParaRPr lang="es-CR" sz="2400" dirty="0"/>
          </a:p>
          <a:p>
            <a:pPr algn="just"/>
            <a:r>
              <a:rPr lang="es-CR" sz="2400" dirty="0"/>
              <a:t>En los estudios cualitativos, las hipótesis adquieren un papel distinto al que tienen en la investigación </a:t>
            </a:r>
            <a:r>
              <a:rPr lang="es-ES" sz="2400" dirty="0"/>
              <a:t>cuantitativa.</a:t>
            </a:r>
          </a:p>
          <a:p>
            <a:pPr algn="just"/>
            <a:endParaRPr lang="es-CR" sz="2400" dirty="0"/>
          </a:p>
          <a:p>
            <a:pPr algn="just"/>
            <a:r>
              <a:rPr lang="es-ES" sz="2400" dirty="0"/>
              <a:t>Durante </a:t>
            </a:r>
            <a:r>
              <a:rPr lang="es-CR" sz="2400" dirty="0"/>
              <a:t>el proceso, el investigador va generando hipótesis de trabajo que se afinan paulatinamente conforme </a:t>
            </a:r>
            <a:r>
              <a:rPr lang="es-ES" sz="2400" dirty="0"/>
              <a:t>se recaban más datos, </a:t>
            </a:r>
            <a:r>
              <a:rPr lang="es-CR" sz="2400" dirty="0"/>
              <a:t>o las hipótesis son uno de los resultados del estudio</a:t>
            </a:r>
          </a:p>
          <a:p>
            <a:pPr algn="just"/>
            <a:endParaRPr lang="es-CR" sz="2400" dirty="0"/>
          </a:p>
          <a:p>
            <a:pPr algn="just"/>
            <a:r>
              <a:rPr lang="es-ES" sz="2400" dirty="0"/>
              <a:t>Las </a:t>
            </a:r>
            <a:r>
              <a:rPr lang="es-CR" sz="2400" dirty="0"/>
              <a:t>hipótesis se modifican sobre la base de los razonamientos del investigador y, desde luego </a:t>
            </a:r>
            <a:r>
              <a:rPr lang="es-ES" sz="2400" dirty="0"/>
              <a:t>no se prueban estadísticamente. </a:t>
            </a:r>
            <a:r>
              <a:rPr lang="es-CR" sz="2400" dirty="0"/>
              <a:t>Las </a:t>
            </a:r>
            <a:r>
              <a:rPr lang="es-CR" sz="2400" b="1" dirty="0"/>
              <a:t>hipótesis de trabajo </a:t>
            </a:r>
            <a:r>
              <a:rPr lang="es-CR" sz="2400" dirty="0"/>
              <a:t>cualitativas son pues, generales o amplias, emergentes, flexibles y contextuales, se adaptan a los datos y avatares del curso de la investigación.</a:t>
            </a:r>
            <a:endParaRPr lang="es-ES" sz="2400" dirty="0"/>
          </a:p>
        </p:txBody>
      </p:sp>
      <p:sp>
        <p:nvSpPr>
          <p:cNvPr id="4" name="Título 1"/>
          <p:cNvSpPr>
            <a:spLocks noGrp="1"/>
          </p:cNvSpPr>
          <p:nvPr>
            <p:ph type="title"/>
          </p:nvPr>
        </p:nvSpPr>
        <p:spPr>
          <a:xfrm>
            <a:off x="838200" y="81886"/>
            <a:ext cx="10515600" cy="996288"/>
          </a:xfrm>
        </p:spPr>
        <p:txBody>
          <a:bodyPr/>
          <a:lstStyle/>
          <a:p>
            <a:pPr algn="ctr"/>
            <a:r>
              <a:rPr lang="es-CR" dirty="0"/>
              <a:t>Investigación cualitativa</a:t>
            </a:r>
            <a:endParaRPr lang="es-ES" dirty="0"/>
          </a:p>
        </p:txBody>
      </p:sp>
      <p:pic>
        <p:nvPicPr>
          <p:cNvPr id="10242" name="Picture 2" descr="https://prerna858.files.wordpress.com/2014/05/quantitative-res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9888" y="1227875"/>
            <a:ext cx="2384952" cy="19662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4.bp.blogspot.com/-U3nTdMP79Gw/U13_bNeRYQI/AAAAAAAABRw/cFHu0aoTPnw/s1600/MakingSenseQual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3686" y="4140366"/>
            <a:ext cx="2577356" cy="214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19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699" y="1334305"/>
            <a:ext cx="8947244" cy="5380393"/>
          </a:xfrm>
        </p:spPr>
        <p:txBody>
          <a:bodyPr>
            <a:normAutofit/>
          </a:bodyPr>
          <a:lstStyle/>
          <a:p>
            <a:pPr algn="just"/>
            <a:r>
              <a:rPr lang="es-CR" sz="2400" dirty="0"/>
              <a:t>Una vez que hemos elegido un ambiente, contexto o lugar apropiado, comenzamos la tarea de responder a las preguntas de investigación y debemos por ende ingresar al ambiente (o campo).</a:t>
            </a:r>
          </a:p>
          <a:p>
            <a:pPr algn="just"/>
            <a:endParaRPr lang="es-CR" sz="2400" dirty="0"/>
          </a:p>
          <a:p>
            <a:pPr algn="just"/>
            <a:r>
              <a:rPr lang="es-CR" sz="2400" dirty="0"/>
              <a:t>Se debe hacer una inmersión total en el ambiente. Lo primero es decidir en qué lugares específicos se recolectarán los datos y quiénes serán los participantes (la muestra). Pero esta labor, a diferencia del proceso cuantitativo, no es secuencial, va ocurriendo y de hecho, la recolección de datos y el análisis ya se iniciaron.</a:t>
            </a:r>
            <a:endParaRPr lang="es-ES" sz="2400" dirty="0"/>
          </a:p>
          <a:p>
            <a:pPr algn="just"/>
            <a:endParaRPr lang="es-CR" sz="2400" dirty="0"/>
          </a:p>
          <a:p>
            <a:pPr algn="just"/>
            <a:r>
              <a:rPr lang="es-CR" sz="2400" dirty="0"/>
              <a:t>Al ingresar al campo se debe: observar, establecer vínculos, recabar información sobre conceptos y otros,</a:t>
            </a:r>
            <a:r>
              <a:rPr lang="es-ES" sz="2400" dirty="0"/>
              <a:t> elaborar descripción del ambiente, etc…</a:t>
            </a:r>
            <a:endParaRPr lang="es-CR" sz="2400" dirty="0"/>
          </a:p>
        </p:txBody>
      </p:sp>
      <p:sp>
        <p:nvSpPr>
          <p:cNvPr id="4" name="Título 1"/>
          <p:cNvSpPr>
            <a:spLocks noGrp="1"/>
          </p:cNvSpPr>
          <p:nvPr>
            <p:ph type="title"/>
          </p:nvPr>
        </p:nvSpPr>
        <p:spPr>
          <a:xfrm>
            <a:off x="838200" y="81886"/>
            <a:ext cx="10515600" cy="996288"/>
          </a:xfrm>
        </p:spPr>
        <p:txBody>
          <a:bodyPr/>
          <a:lstStyle/>
          <a:p>
            <a:pPr algn="ctr"/>
            <a:r>
              <a:rPr lang="es-CR" dirty="0"/>
              <a:t>Investigación cualitativa</a:t>
            </a:r>
            <a:endParaRPr lang="es-ES" dirty="0"/>
          </a:p>
        </p:txBody>
      </p:sp>
      <p:pic>
        <p:nvPicPr>
          <p:cNvPr id="11266" name="Picture 2" descr="http://www.onepoll.com/_wp/wp-content/uploads/2013/11/qualdiscussion_940x800-290x246_q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5357" y="1578172"/>
            <a:ext cx="2074058" cy="175776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3.imimg.com/data3/VI/WU/MY-10192707/qualitative-research-250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357" y="4017723"/>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44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81886"/>
            <a:ext cx="10515600" cy="996288"/>
          </a:xfrm>
        </p:spPr>
        <p:txBody>
          <a:bodyPr/>
          <a:lstStyle/>
          <a:p>
            <a:pPr algn="ctr"/>
            <a:r>
              <a:rPr lang="es-CR" dirty="0"/>
              <a:t>Investigación cualitativa</a:t>
            </a:r>
            <a:endParaRPr lang="es-ES" dirty="0"/>
          </a:p>
        </p:txBody>
      </p:sp>
      <p:pic>
        <p:nvPicPr>
          <p:cNvPr id="5" name="Imagen 4"/>
          <p:cNvPicPr>
            <a:picLocks noChangeAspect="1"/>
          </p:cNvPicPr>
          <p:nvPr/>
        </p:nvPicPr>
        <p:blipFill>
          <a:blip r:embed="rId2"/>
          <a:stretch>
            <a:fillRect/>
          </a:stretch>
        </p:blipFill>
        <p:spPr>
          <a:xfrm>
            <a:off x="367743" y="1078174"/>
            <a:ext cx="9267578" cy="3192571"/>
          </a:xfrm>
          <a:prstGeom prst="rect">
            <a:avLst/>
          </a:prstGeom>
        </p:spPr>
      </p:pic>
      <p:pic>
        <p:nvPicPr>
          <p:cNvPr id="6" name="Imagen 5"/>
          <p:cNvPicPr>
            <a:picLocks noChangeAspect="1"/>
          </p:cNvPicPr>
          <p:nvPr/>
        </p:nvPicPr>
        <p:blipFill>
          <a:blip r:embed="rId3"/>
          <a:stretch>
            <a:fillRect/>
          </a:stretch>
        </p:blipFill>
        <p:spPr>
          <a:xfrm>
            <a:off x="367743" y="4607453"/>
            <a:ext cx="9267578" cy="2073126"/>
          </a:xfrm>
          <a:prstGeom prst="rect">
            <a:avLst/>
          </a:prstGeom>
        </p:spPr>
      </p:pic>
    </p:spTree>
    <p:extLst>
      <p:ext uri="{BB962C8B-B14F-4D97-AF65-F5344CB8AC3E}">
        <p14:creationId xmlns:p14="http://schemas.microsoft.com/office/powerpoint/2010/main" val="413193331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81886"/>
            <a:ext cx="10515600" cy="996288"/>
          </a:xfrm>
        </p:spPr>
        <p:txBody>
          <a:bodyPr/>
          <a:lstStyle/>
          <a:p>
            <a:pPr algn="ctr"/>
            <a:r>
              <a:rPr lang="es-CR" dirty="0"/>
              <a:t>Investigación cualitativa</a:t>
            </a:r>
            <a:endParaRPr lang="es-ES" dirty="0"/>
          </a:p>
        </p:txBody>
      </p:sp>
      <p:pic>
        <p:nvPicPr>
          <p:cNvPr id="5" name="Imagen 4"/>
          <p:cNvPicPr>
            <a:picLocks noChangeAspect="1"/>
          </p:cNvPicPr>
          <p:nvPr/>
        </p:nvPicPr>
        <p:blipFill>
          <a:blip r:embed="rId2"/>
          <a:stretch>
            <a:fillRect/>
          </a:stretch>
        </p:blipFill>
        <p:spPr>
          <a:xfrm>
            <a:off x="258559" y="1214651"/>
            <a:ext cx="8544248" cy="1900941"/>
          </a:xfrm>
          <a:prstGeom prst="rect">
            <a:avLst/>
          </a:prstGeom>
        </p:spPr>
      </p:pic>
      <p:pic>
        <p:nvPicPr>
          <p:cNvPr id="6" name="Imagen 5"/>
          <p:cNvPicPr>
            <a:picLocks noChangeAspect="1"/>
          </p:cNvPicPr>
          <p:nvPr/>
        </p:nvPicPr>
        <p:blipFill>
          <a:blip r:embed="rId3"/>
          <a:stretch>
            <a:fillRect/>
          </a:stretch>
        </p:blipFill>
        <p:spPr>
          <a:xfrm>
            <a:off x="258559" y="3252069"/>
            <a:ext cx="8564184" cy="1633830"/>
          </a:xfrm>
          <a:prstGeom prst="rect">
            <a:avLst/>
          </a:prstGeom>
        </p:spPr>
      </p:pic>
      <p:pic>
        <p:nvPicPr>
          <p:cNvPr id="7" name="Imagen 6"/>
          <p:cNvPicPr>
            <a:picLocks noChangeAspect="1"/>
          </p:cNvPicPr>
          <p:nvPr/>
        </p:nvPicPr>
        <p:blipFill>
          <a:blip r:embed="rId4"/>
          <a:stretch>
            <a:fillRect/>
          </a:stretch>
        </p:blipFill>
        <p:spPr>
          <a:xfrm>
            <a:off x="258560" y="5022376"/>
            <a:ext cx="8544248" cy="865303"/>
          </a:xfrm>
          <a:prstGeom prst="rect">
            <a:avLst/>
          </a:prstGeom>
        </p:spPr>
      </p:pic>
      <p:pic>
        <p:nvPicPr>
          <p:cNvPr id="8" name="Imagen 7"/>
          <p:cNvPicPr>
            <a:picLocks noChangeAspect="1"/>
          </p:cNvPicPr>
          <p:nvPr/>
        </p:nvPicPr>
        <p:blipFill>
          <a:blip r:embed="rId5"/>
          <a:stretch>
            <a:fillRect/>
          </a:stretch>
        </p:blipFill>
        <p:spPr>
          <a:xfrm>
            <a:off x="258560" y="6024156"/>
            <a:ext cx="8544248" cy="660900"/>
          </a:xfrm>
          <a:prstGeom prst="rect">
            <a:avLst/>
          </a:prstGeom>
        </p:spPr>
      </p:pic>
    </p:spTree>
    <p:extLst>
      <p:ext uri="{BB962C8B-B14F-4D97-AF65-F5344CB8AC3E}">
        <p14:creationId xmlns:p14="http://schemas.microsoft.com/office/powerpoint/2010/main" val="646973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9464"/>
            <a:ext cx="10515600" cy="917765"/>
          </a:xfrm>
        </p:spPr>
        <p:txBody>
          <a:bodyPr/>
          <a:lstStyle/>
          <a:p>
            <a:pPr algn="ctr"/>
            <a:r>
              <a:rPr lang="es-CR" dirty="0"/>
              <a:t>Índice </a:t>
            </a:r>
            <a:endParaRPr lang="es-ES" dirty="0"/>
          </a:p>
        </p:txBody>
      </p:sp>
      <p:sp>
        <p:nvSpPr>
          <p:cNvPr id="4" name="Elipse 3"/>
          <p:cNvSpPr/>
          <p:nvPr/>
        </p:nvSpPr>
        <p:spPr>
          <a:xfrm>
            <a:off x="491319"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491319"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10" name="Rectángulo redondeado 9"/>
          <p:cNvSpPr/>
          <p:nvPr/>
        </p:nvSpPr>
        <p:spPr>
          <a:xfrm>
            <a:off x="2279176"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Inicios es la investigación cualitativa</a:t>
            </a:r>
            <a:endParaRPr lang="es-ES" dirty="0"/>
          </a:p>
        </p:txBody>
      </p:sp>
      <p:sp>
        <p:nvSpPr>
          <p:cNvPr id="11" name="Rectángulo redondeado 10"/>
          <p:cNvSpPr/>
          <p:nvPr/>
        </p:nvSpPr>
        <p:spPr>
          <a:xfrm>
            <a:off x="2279176"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en la investigación cualitativa</a:t>
            </a:r>
            <a:endParaRPr lang="es-ES" dirty="0"/>
          </a:p>
        </p:txBody>
      </p:sp>
    </p:spTree>
    <p:extLst>
      <p:ext uri="{BB962C8B-B14F-4D97-AF65-F5344CB8AC3E}">
        <p14:creationId xmlns:p14="http://schemas.microsoft.com/office/powerpoint/2010/main" val="4549845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6599" y="84132"/>
            <a:ext cx="10515600" cy="892898"/>
          </a:xfrm>
        </p:spPr>
        <p:txBody>
          <a:bodyPr/>
          <a:lstStyle/>
          <a:p>
            <a:pPr algn="ctr"/>
            <a:r>
              <a:rPr lang="es-CR" dirty="0"/>
              <a:t>Muestreo en la investigación cualitativa</a:t>
            </a:r>
            <a:endParaRPr lang="es-ES" dirty="0"/>
          </a:p>
        </p:txBody>
      </p:sp>
      <p:sp>
        <p:nvSpPr>
          <p:cNvPr id="3" name="Marcador de contenido 2"/>
          <p:cNvSpPr>
            <a:spLocks noGrp="1"/>
          </p:cNvSpPr>
          <p:nvPr>
            <p:ph idx="1"/>
          </p:nvPr>
        </p:nvSpPr>
        <p:spPr>
          <a:xfrm>
            <a:off x="210403" y="1127342"/>
            <a:ext cx="9179257" cy="5628299"/>
          </a:xfrm>
        </p:spPr>
        <p:txBody>
          <a:bodyPr>
            <a:normAutofit fontScale="92500" lnSpcReduction="10000"/>
          </a:bodyPr>
          <a:lstStyle/>
          <a:p>
            <a:r>
              <a:rPr lang="es-ES" sz="2400" dirty="0"/>
              <a:t>En el proceso cualitativo, </a:t>
            </a:r>
            <a:r>
              <a:rPr lang="es-CR" sz="2400" dirty="0"/>
              <a:t>es un grupo de personas, eventos, sucesos, comunidades, etc., sobre el cual se habrán de recolectar los datos, sin que necesariamente sea representativo del universo o población que se </a:t>
            </a:r>
            <a:r>
              <a:rPr lang="es-ES" sz="2400" dirty="0"/>
              <a:t>estudia.</a:t>
            </a:r>
          </a:p>
          <a:p>
            <a:endParaRPr lang="es-CR" sz="2400" dirty="0"/>
          </a:p>
          <a:p>
            <a:r>
              <a:rPr lang="es-CR" sz="2400" dirty="0"/>
              <a:t>Son tres los factores que intervienen para “determinar” (sugerir) el número de casos</a:t>
            </a:r>
            <a:r>
              <a:rPr lang="es-ES" sz="2400" dirty="0"/>
              <a:t>.</a:t>
            </a:r>
          </a:p>
          <a:p>
            <a:pPr algn="just"/>
            <a:endParaRPr lang="es-CR" sz="2400" dirty="0"/>
          </a:p>
          <a:p>
            <a:pPr marL="0" indent="0" algn="just">
              <a:buNone/>
            </a:pPr>
            <a:r>
              <a:rPr lang="es-CR" sz="2400" b="1" dirty="0"/>
              <a:t>1. </a:t>
            </a:r>
            <a:r>
              <a:rPr lang="es-CR" sz="2400" dirty="0"/>
              <a:t>Capacidad operativa de recolección y análisis (el número de casos que podemos manejar de manera realista y de acuerdo con los recursos que dispongamos).</a:t>
            </a:r>
          </a:p>
          <a:p>
            <a:pPr marL="0" indent="0" algn="just">
              <a:buNone/>
            </a:pPr>
            <a:r>
              <a:rPr lang="es-CR" sz="2400" b="1" dirty="0"/>
              <a:t>2. </a:t>
            </a:r>
            <a:r>
              <a:rPr lang="es-CR" sz="2400" dirty="0"/>
              <a:t>El entendimiento del fenómeno (el número de casos que nos permitan responder a las preguntas de investigación, que más adelante se denominará “saturación de categorías”).</a:t>
            </a:r>
          </a:p>
          <a:p>
            <a:pPr marL="0" indent="0" algn="just">
              <a:buNone/>
            </a:pPr>
            <a:r>
              <a:rPr lang="es-CR" sz="2400" b="1" dirty="0"/>
              <a:t>3. </a:t>
            </a:r>
            <a:r>
              <a:rPr lang="es-CR" sz="2400" dirty="0"/>
              <a:t>La naturaleza del fenómeno bajo análisis (si los casos son frecuentes y accesibles o no, si el recolectar información sobre éstos lleva relativamente poco o mucho tiempo).</a:t>
            </a:r>
            <a:endParaRPr lang="es-ES" sz="2400" dirty="0"/>
          </a:p>
        </p:txBody>
      </p:sp>
      <p:pic>
        <p:nvPicPr>
          <p:cNvPr id="13314" name="Picture 2" descr="http://research-methodology.net/wp-content/uploads/2013/10/Qualitative-Res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461" y="1354769"/>
            <a:ext cx="2167244" cy="185189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mustard-research.com/sites/default/files/speech%20bubbles_iStock_000018134779Small.JPG"/>
          <p:cNvPicPr>
            <a:picLocks noChangeAspect="1" noChangeArrowheads="1"/>
          </p:cNvPicPr>
          <p:nvPr/>
        </p:nvPicPr>
        <p:blipFill rotWithShape="1">
          <a:blip r:embed="rId3">
            <a:extLst>
              <a:ext uri="{28A0092B-C50C-407E-A947-70E740481C1C}">
                <a14:useLocalDpi xmlns:a14="http://schemas.microsoft.com/office/drawing/2010/main" val="0"/>
              </a:ext>
            </a:extLst>
          </a:blip>
          <a:srcRect b="25937"/>
          <a:stretch/>
        </p:blipFill>
        <p:spPr bwMode="auto">
          <a:xfrm>
            <a:off x="9659320" y="3958225"/>
            <a:ext cx="2299526" cy="214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66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9769" y="105255"/>
            <a:ext cx="11737074" cy="971983"/>
          </a:xfrm>
        </p:spPr>
        <p:txBody>
          <a:bodyPr/>
          <a:lstStyle/>
          <a:p>
            <a:r>
              <a:rPr lang="es-CR" dirty="0"/>
              <a:t>Introducción al análisis cualitativo</a:t>
            </a:r>
            <a:endParaRPr lang="es-ES" dirty="0"/>
          </a:p>
        </p:txBody>
      </p:sp>
      <p:sp>
        <p:nvSpPr>
          <p:cNvPr id="3" name="Subtítulo 2"/>
          <p:cNvSpPr>
            <a:spLocks noGrp="1"/>
          </p:cNvSpPr>
          <p:nvPr>
            <p:ph type="subTitle" idx="1"/>
          </p:nvPr>
        </p:nvSpPr>
        <p:spPr>
          <a:xfrm>
            <a:off x="2588526" y="5854889"/>
            <a:ext cx="9144000" cy="822277"/>
          </a:xfrm>
        </p:spPr>
        <p:txBody>
          <a:bodyPr>
            <a:normAutofit/>
          </a:bodyPr>
          <a:lstStyle/>
          <a:p>
            <a:pPr algn="r"/>
            <a:r>
              <a:rPr lang="es-CR" sz="3600" dirty="0"/>
              <a:t>Oscar Centeno Mora</a:t>
            </a:r>
            <a:endParaRPr lang="es-ES" sz="3600" dirty="0"/>
          </a:p>
        </p:txBody>
      </p:sp>
      <p:pic>
        <p:nvPicPr>
          <p:cNvPr id="4098" name="Picture 2" descr="http://www.mtabsurveyanalysis.com/wp-content/uploads/2012/08/mTAB-understands-qualitative-research-needs-qualitative-p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004" y="1773171"/>
            <a:ext cx="8286968" cy="372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22637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0403" y="1443488"/>
            <a:ext cx="9738815" cy="4351338"/>
          </a:xfrm>
        </p:spPr>
        <p:txBody>
          <a:bodyPr/>
          <a:lstStyle/>
          <a:p>
            <a:pPr algn="just"/>
            <a:r>
              <a:rPr lang="es-ES" dirty="0"/>
              <a:t>En los </a:t>
            </a:r>
            <a:r>
              <a:rPr lang="es-CR" dirty="0"/>
              <a:t>estudios cualitativos la muestra planteada inicialmente puede ser distinta a la muestra </a:t>
            </a:r>
            <a:r>
              <a:rPr lang="es-ES" dirty="0"/>
              <a:t>final. Podemos agregar casos que no habíamos contemplado o excluir otros que sí teníamos en mente.</a:t>
            </a:r>
          </a:p>
        </p:txBody>
      </p:sp>
      <p:sp>
        <p:nvSpPr>
          <p:cNvPr id="4" name="Título 1"/>
          <p:cNvSpPr>
            <a:spLocks noGrp="1"/>
          </p:cNvSpPr>
          <p:nvPr>
            <p:ph type="title"/>
          </p:nvPr>
        </p:nvSpPr>
        <p:spPr>
          <a:xfrm>
            <a:off x="210403" y="146762"/>
            <a:ext cx="10515600" cy="1067890"/>
          </a:xfrm>
        </p:spPr>
        <p:txBody>
          <a:bodyPr/>
          <a:lstStyle/>
          <a:p>
            <a:pPr algn="ctr"/>
            <a:r>
              <a:rPr lang="es-CR" dirty="0"/>
              <a:t>Muestreo en la investigación cualitativa</a:t>
            </a:r>
            <a:endParaRPr lang="es-ES" dirty="0"/>
          </a:p>
        </p:txBody>
      </p:sp>
      <p:pic>
        <p:nvPicPr>
          <p:cNvPr id="5" name="Imagen 4"/>
          <p:cNvPicPr>
            <a:picLocks noChangeAspect="1"/>
          </p:cNvPicPr>
          <p:nvPr/>
        </p:nvPicPr>
        <p:blipFill>
          <a:blip r:embed="rId2"/>
          <a:stretch>
            <a:fillRect/>
          </a:stretch>
        </p:blipFill>
        <p:spPr>
          <a:xfrm>
            <a:off x="468102" y="3441736"/>
            <a:ext cx="10000201" cy="3107531"/>
          </a:xfrm>
          <a:prstGeom prst="rect">
            <a:avLst/>
          </a:prstGeom>
        </p:spPr>
      </p:pic>
    </p:spTree>
    <p:extLst>
      <p:ext uri="{BB962C8B-B14F-4D97-AF65-F5344CB8AC3E}">
        <p14:creationId xmlns:p14="http://schemas.microsoft.com/office/powerpoint/2010/main" val="37345585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688077" y="146762"/>
            <a:ext cx="10515600" cy="1067890"/>
          </a:xfrm>
        </p:spPr>
        <p:txBody>
          <a:bodyPr/>
          <a:lstStyle/>
          <a:p>
            <a:pPr algn="ctr"/>
            <a:r>
              <a:rPr lang="es-CR" dirty="0"/>
              <a:t>Muestreo en la investigación cualitativa</a:t>
            </a:r>
            <a:endParaRPr lang="es-ES" dirty="0"/>
          </a:p>
        </p:txBody>
      </p:sp>
      <p:pic>
        <p:nvPicPr>
          <p:cNvPr id="5" name="Imagen 4"/>
          <p:cNvPicPr>
            <a:picLocks noChangeAspect="1"/>
          </p:cNvPicPr>
          <p:nvPr/>
        </p:nvPicPr>
        <p:blipFill>
          <a:blip r:embed="rId2"/>
          <a:stretch>
            <a:fillRect/>
          </a:stretch>
        </p:blipFill>
        <p:spPr>
          <a:xfrm>
            <a:off x="4864259" y="1214652"/>
            <a:ext cx="5407275" cy="5578875"/>
          </a:xfrm>
          <a:prstGeom prst="rect">
            <a:avLst/>
          </a:prstGeom>
        </p:spPr>
      </p:pic>
      <p:pic>
        <p:nvPicPr>
          <p:cNvPr id="14338" name="Picture 2" descr="http://www.cliparts101.com/files/134/6734D2B46B0455D4C93EBA4FA42DE4DC/Thinking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97" y="1912242"/>
            <a:ext cx="2857500" cy="418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95028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CR" dirty="0"/>
              <a:t>Diversos tipos de </a:t>
            </a:r>
            <a:r>
              <a:rPr lang="es-CR" dirty="0" err="1"/>
              <a:t>muestas</a:t>
            </a:r>
            <a:r>
              <a:rPr lang="es-CR" dirty="0"/>
              <a:t>:</a:t>
            </a:r>
          </a:p>
          <a:p>
            <a:endParaRPr lang="es-CR" dirty="0"/>
          </a:p>
          <a:p>
            <a:pPr marL="0" indent="0">
              <a:buNone/>
            </a:pPr>
            <a:r>
              <a:rPr lang="es-CR" dirty="0"/>
              <a:t>1.Muestra de participantes voluntarios</a:t>
            </a:r>
          </a:p>
          <a:p>
            <a:pPr marL="0" indent="0">
              <a:buNone/>
            </a:pPr>
            <a:r>
              <a:rPr lang="es-CR" dirty="0"/>
              <a:t>2.Muestra de expertos</a:t>
            </a:r>
          </a:p>
          <a:p>
            <a:pPr marL="0" indent="0">
              <a:buNone/>
            </a:pPr>
            <a:r>
              <a:rPr lang="es-CR" dirty="0"/>
              <a:t>3. Muestra de casos-tipo</a:t>
            </a:r>
          </a:p>
          <a:p>
            <a:pPr marL="0" indent="0">
              <a:buNone/>
            </a:pPr>
            <a:r>
              <a:rPr lang="es-CR" dirty="0"/>
              <a:t>4. Muestra por cuota</a:t>
            </a:r>
          </a:p>
          <a:p>
            <a:pPr marL="0" indent="0">
              <a:buNone/>
            </a:pPr>
            <a:r>
              <a:rPr lang="es-CR" dirty="0"/>
              <a:t>5. Muestra teórica</a:t>
            </a:r>
          </a:p>
          <a:p>
            <a:pPr marL="0" indent="0">
              <a:buNone/>
            </a:pPr>
            <a:r>
              <a:rPr lang="es-CR" dirty="0"/>
              <a:t>6. Muestra variada….</a:t>
            </a:r>
            <a:endParaRPr lang="es-ES" dirty="0"/>
          </a:p>
        </p:txBody>
      </p:sp>
      <p:sp>
        <p:nvSpPr>
          <p:cNvPr id="4" name="Título 1"/>
          <p:cNvSpPr>
            <a:spLocks noGrp="1"/>
          </p:cNvSpPr>
          <p:nvPr>
            <p:ph type="title"/>
          </p:nvPr>
        </p:nvSpPr>
        <p:spPr>
          <a:xfrm>
            <a:off x="688077" y="146762"/>
            <a:ext cx="10515600" cy="1067890"/>
          </a:xfrm>
        </p:spPr>
        <p:txBody>
          <a:bodyPr/>
          <a:lstStyle/>
          <a:p>
            <a:pPr algn="ctr"/>
            <a:r>
              <a:rPr lang="es-CR" dirty="0"/>
              <a:t>Muestreo en la investigación cualitativa</a:t>
            </a:r>
            <a:endParaRPr lang="es-ES" dirty="0"/>
          </a:p>
        </p:txBody>
      </p:sp>
      <p:pic>
        <p:nvPicPr>
          <p:cNvPr id="15362" name="Picture 2" descr="http://static1.squarespace.com/static/540f5d2ae4b079afa38f6a5f/t/5418d3cce4b0d214a5aba9db/1410914482744/KAOS-ask-the-exper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8743" y="1496034"/>
            <a:ext cx="2825619" cy="257131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universoformulas.com/wp-content/uploads/2014/04/muestreo-cuot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599" y="4508130"/>
            <a:ext cx="3971925"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78951"/>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50376" y="1214652"/>
            <a:ext cx="10003809" cy="5513694"/>
          </a:xfrm>
          <a:prstGeom prst="rect">
            <a:avLst/>
          </a:prstGeom>
        </p:spPr>
      </p:pic>
      <p:sp>
        <p:nvSpPr>
          <p:cNvPr id="5" name="Título 1"/>
          <p:cNvSpPr>
            <a:spLocks noGrp="1"/>
          </p:cNvSpPr>
          <p:nvPr>
            <p:ph type="title"/>
          </p:nvPr>
        </p:nvSpPr>
        <p:spPr>
          <a:xfrm>
            <a:off x="688077" y="146762"/>
            <a:ext cx="10515600" cy="1067890"/>
          </a:xfrm>
        </p:spPr>
        <p:txBody>
          <a:bodyPr/>
          <a:lstStyle/>
          <a:p>
            <a:pPr algn="ctr"/>
            <a:r>
              <a:rPr lang="es-CR" dirty="0"/>
              <a:t>Muestreo en la investigación cualitativa</a:t>
            </a:r>
            <a:endParaRPr lang="es-ES" dirty="0"/>
          </a:p>
        </p:txBody>
      </p:sp>
    </p:spTree>
    <p:extLst>
      <p:ext uri="{BB962C8B-B14F-4D97-AF65-F5344CB8AC3E}">
        <p14:creationId xmlns:p14="http://schemas.microsoft.com/office/powerpoint/2010/main" val="2879080922"/>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9464"/>
            <a:ext cx="10515600" cy="917765"/>
          </a:xfrm>
        </p:spPr>
        <p:txBody>
          <a:bodyPr/>
          <a:lstStyle/>
          <a:p>
            <a:pPr algn="ctr"/>
            <a:r>
              <a:rPr lang="es-CR" dirty="0"/>
              <a:t>Índice </a:t>
            </a:r>
            <a:endParaRPr lang="es-ES" dirty="0"/>
          </a:p>
        </p:txBody>
      </p:sp>
      <p:sp>
        <p:nvSpPr>
          <p:cNvPr id="4" name="Elipse 3"/>
          <p:cNvSpPr/>
          <p:nvPr/>
        </p:nvSpPr>
        <p:spPr>
          <a:xfrm>
            <a:off x="491319"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491319"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491319" y="5409063"/>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10" name="Rectángulo redondeado 9"/>
          <p:cNvSpPr/>
          <p:nvPr/>
        </p:nvSpPr>
        <p:spPr>
          <a:xfrm>
            <a:off x="2279176"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Inicios es la investigación cualitativa</a:t>
            </a:r>
            <a:endParaRPr lang="es-ES" dirty="0"/>
          </a:p>
        </p:txBody>
      </p:sp>
      <p:sp>
        <p:nvSpPr>
          <p:cNvPr id="11" name="Rectángulo redondeado 10"/>
          <p:cNvSpPr/>
          <p:nvPr/>
        </p:nvSpPr>
        <p:spPr>
          <a:xfrm>
            <a:off x="2279176"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en la investigación cualitativa</a:t>
            </a:r>
            <a:endParaRPr lang="es-ES" dirty="0"/>
          </a:p>
        </p:txBody>
      </p:sp>
      <p:sp>
        <p:nvSpPr>
          <p:cNvPr id="12" name="Rectángulo redondeado 11"/>
          <p:cNvSpPr/>
          <p:nvPr/>
        </p:nvSpPr>
        <p:spPr>
          <a:xfrm>
            <a:off x="2279176" y="5354471"/>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Recolección y análisis de datos cualitativos</a:t>
            </a:r>
            <a:endParaRPr lang="es-ES" dirty="0"/>
          </a:p>
        </p:txBody>
      </p:sp>
    </p:spTree>
    <p:extLst>
      <p:ext uri="{BB962C8B-B14F-4D97-AF65-F5344CB8AC3E}">
        <p14:creationId xmlns:p14="http://schemas.microsoft.com/office/powerpoint/2010/main" val="2587023003"/>
      </p:ext>
    </p:extLst>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5674" y="127132"/>
            <a:ext cx="10515600" cy="937580"/>
          </a:xfrm>
        </p:spPr>
        <p:txBody>
          <a:bodyPr/>
          <a:lstStyle/>
          <a:p>
            <a:pPr algn="ctr"/>
            <a:r>
              <a:rPr lang="es-ES" dirty="0"/>
              <a:t>Recolección y análisis de información</a:t>
            </a:r>
          </a:p>
        </p:txBody>
      </p:sp>
      <p:sp>
        <p:nvSpPr>
          <p:cNvPr id="3" name="Marcador de contenido 2"/>
          <p:cNvSpPr>
            <a:spLocks noGrp="1"/>
          </p:cNvSpPr>
          <p:nvPr>
            <p:ph idx="1"/>
          </p:nvPr>
        </p:nvSpPr>
        <p:spPr>
          <a:xfrm>
            <a:off x="111690" y="1224376"/>
            <a:ext cx="8781789" cy="5289158"/>
          </a:xfrm>
        </p:spPr>
        <p:txBody>
          <a:bodyPr>
            <a:normAutofit lnSpcReduction="10000"/>
          </a:bodyPr>
          <a:lstStyle/>
          <a:p>
            <a:pPr algn="just"/>
            <a:r>
              <a:rPr lang="es-CR" sz="2400" dirty="0"/>
              <a:t>Para el enfoque cualitativo, al igual que para el cuantitativo, la recolección de datos resulta fundamental, solamente que su propósito no es medir variables para llevar a cabo inferencias y análisis estadístico. Lo que se busca en un estudio cualitativo es obtener datos (que se convertirán en información) de personas, seres vivos, comunidades, contextos o situaciones en profundidad.</a:t>
            </a:r>
          </a:p>
          <a:p>
            <a:pPr algn="just"/>
            <a:endParaRPr lang="es-CR" sz="2400" dirty="0"/>
          </a:p>
          <a:p>
            <a:pPr algn="just"/>
            <a:r>
              <a:rPr lang="es-CR" sz="2400" dirty="0"/>
              <a:t> Al tratarse de seres humanos los datos que interesan son conceptos, percepciones, imágenes mentales, creencias, emociones, interacciones, pensamientos, experiencias, procesos y vivencias manifestadas en el lenguaje de los participantes, ya sea de manera individual, grupal o colectiva. </a:t>
            </a:r>
          </a:p>
          <a:p>
            <a:pPr algn="just"/>
            <a:endParaRPr lang="es-CR" sz="2400" dirty="0"/>
          </a:p>
          <a:p>
            <a:pPr algn="just"/>
            <a:r>
              <a:rPr lang="es-CR" sz="2400" dirty="0"/>
              <a:t>Se recolectan con la finalidad de analizarlos y comprenderlos, y así responder a las preguntas de investigación y generar conocimiento.</a:t>
            </a:r>
            <a:endParaRPr lang="es-ES" sz="2400" dirty="0"/>
          </a:p>
        </p:txBody>
      </p:sp>
      <p:pic>
        <p:nvPicPr>
          <p:cNvPr id="12290" name="Picture 2" descr="http://www.powerdecisions.com/images/Qualitative-circle-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5233" y="1336717"/>
            <a:ext cx="2858876" cy="242407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everythingmaths.co.za/maths/grade-10-mathematical-literacy/12-data-handling/images/5d1096959fe360a896c7e1766d4184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2476" y="4362424"/>
            <a:ext cx="2704389" cy="197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4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533" y="923750"/>
            <a:ext cx="8969681" cy="5934250"/>
          </a:xfrm>
        </p:spPr>
        <p:txBody>
          <a:bodyPr>
            <a:normAutofit fontScale="92500" lnSpcReduction="20000"/>
          </a:bodyPr>
          <a:lstStyle/>
          <a:p>
            <a:pPr algn="just"/>
            <a:r>
              <a:rPr lang="es-CR" dirty="0"/>
              <a:t>¿Cuál es el instrumento de recolección de los datos en el proceso cualitativo? </a:t>
            </a:r>
          </a:p>
          <a:p>
            <a:pPr marL="0" indent="0" algn="just">
              <a:buNone/>
            </a:pPr>
            <a:endParaRPr lang="es-CR" dirty="0"/>
          </a:p>
          <a:p>
            <a:pPr algn="just"/>
            <a:r>
              <a:rPr lang="es-CR" dirty="0"/>
              <a:t>Son varios los instrumentos, como las entrevistas o los grupos de enfoque. Sin embargo, es el propio investigador o los propios investigadores la principal herramienta. El </a:t>
            </a:r>
            <a:r>
              <a:rPr lang="es-CR" b="1" dirty="0"/>
              <a:t>investigador </a:t>
            </a:r>
            <a:r>
              <a:rPr lang="es-CR" dirty="0"/>
              <a:t>es quien —mediante diversos métodos o técnicas— recoge los datos (él es quien observa, entrevista, revisa documentos, conduce sesiones, etc.). No sólo analiza, sino que es el medio de obtención de la información.</a:t>
            </a:r>
          </a:p>
          <a:p>
            <a:pPr marL="0" indent="0" algn="just">
              <a:buNone/>
            </a:pPr>
            <a:endParaRPr lang="es-CR" dirty="0"/>
          </a:p>
          <a:p>
            <a:pPr algn="just"/>
            <a:r>
              <a:rPr lang="es-CR" dirty="0"/>
              <a:t>En la indagación cualitativa, los instrumentos no son estandarizados, en ella se trabaja con múltiples fuentes de datos, que pueden ser entrevistas, observaciones directas, documentos, material audiovisual, etc. Se recolecta datos de diferentes tipos: lenguaje escrito, verbal y no verbal, conductas observables e imágenes.</a:t>
            </a:r>
          </a:p>
        </p:txBody>
      </p:sp>
      <p:sp>
        <p:nvSpPr>
          <p:cNvPr id="4" name="Título 1"/>
          <p:cNvSpPr>
            <a:spLocks noGrp="1"/>
          </p:cNvSpPr>
          <p:nvPr>
            <p:ph type="title"/>
          </p:nvPr>
        </p:nvSpPr>
        <p:spPr>
          <a:xfrm>
            <a:off x="825674" y="39450"/>
            <a:ext cx="10515600" cy="799794"/>
          </a:xfrm>
        </p:spPr>
        <p:txBody>
          <a:bodyPr/>
          <a:lstStyle/>
          <a:p>
            <a:pPr algn="ctr"/>
            <a:r>
              <a:rPr lang="es-ES" dirty="0"/>
              <a:t>Recolección y análisis de información</a:t>
            </a:r>
          </a:p>
        </p:txBody>
      </p:sp>
      <p:pic>
        <p:nvPicPr>
          <p:cNvPr id="16386" name="Picture 2" descr="http://www.volute.co/img/data_collection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0303" y="991446"/>
            <a:ext cx="2320229" cy="232022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cdn2.hubspot.net/hub/118560/file-16574773-png/images/_collection1.png?t=1429846263197"/>
          <p:cNvPicPr>
            <a:picLocks noChangeAspect="1" noChangeArrowheads="1"/>
          </p:cNvPicPr>
          <p:nvPr/>
        </p:nvPicPr>
        <p:blipFill rotWithShape="1">
          <a:blip r:embed="rId3">
            <a:extLst>
              <a:ext uri="{28A0092B-C50C-407E-A947-70E740481C1C}">
                <a14:useLocalDpi xmlns:a14="http://schemas.microsoft.com/office/drawing/2010/main" val="0"/>
              </a:ext>
            </a:extLst>
          </a:blip>
          <a:srcRect l="12292" t="10225" r="3523" b="3768"/>
          <a:stretch/>
        </p:blipFill>
        <p:spPr bwMode="auto">
          <a:xfrm>
            <a:off x="9515408" y="3742149"/>
            <a:ext cx="2590018" cy="285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141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11897" y="1261953"/>
            <a:ext cx="8368431" cy="5439471"/>
          </a:xfrm>
        </p:spPr>
        <p:txBody>
          <a:bodyPr>
            <a:normAutofit/>
          </a:bodyPr>
          <a:lstStyle/>
          <a:p>
            <a:pPr algn="just"/>
            <a:r>
              <a:rPr lang="es-CR" sz="2400" dirty="0"/>
              <a:t>En la investigación cualitativa necesitamos estar entrenados para observar y es diferente de simplemente ver (lo cual hacemos cotidianamente). Es una cuestión de grado. Y la “observación investigativa” no se limita al sentido de la vista, implica todos los sentidos. Por ejemplo, si estamos en una iglesia  “olor a pino, incienso y humo” qué nos dice, lo mismo cuando “suena la campana” o se escuchan las plegarias.</a:t>
            </a:r>
          </a:p>
          <a:p>
            <a:pPr marL="0" indent="0" algn="just">
              <a:buNone/>
            </a:pPr>
            <a:endParaRPr lang="es-CR" sz="2400" dirty="0"/>
          </a:p>
          <a:p>
            <a:pPr algn="just"/>
            <a:r>
              <a:rPr lang="es-CR" sz="2400" b="1" dirty="0"/>
              <a:t>Observación cualitativa </a:t>
            </a:r>
            <a:r>
              <a:rPr lang="es-CR" sz="2400" dirty="0"/>
              <a:t>No es mera contemplación (“sentarse a ver el mundo y tomar notas”); implica adentrarnos en profundidad a situaciones sociales y mantener un papel activo, así como una </a:t>
            </a:r>
            <a:r>
              <a:rPr lang="es-CR" sz="2400" dirty="0" err="1"/>
              <a:t>reflexiónpermanente</a:t>
            </a:r>
            <a:r>
              <a:rPr lang="es-CR" sz="2400" dirty="0"/>
              <a:t>. Estar atento a los detalles, sucesos, eventos e interacciones.</a:t>
            </a:r>
          </a:p>
        </p:txBody>
      </p:sp>
      <p:sp>
        <p:nvSpPr>
          <p:cNvPr id="4" name="Título 1"/>
          <p:cNvSpPr>
            <a:spLocks noGrp="1"/>
          </p:cNvSpPr>
          <p:nvPr>
            <p:ph type="title"/>
          </p:nvPr>
        </p:nvSpPr>
        <p:spPr>
          <a:xfrm>
            <a:off x="825674" y="127132"/>
            <a:ext cx="10515600" cy="937580"/>
          </a:xfrm>
        </p:spPr>
        <p:txBody>
          <a:bodyPr/>
          <a:lstStyle/>
          <a:p>
            <a:pPr algn="ctr"/>
            <a:r>
              <a:rPr lang="es-ES" dirty="0"/>
              <a:t>Recolección y análisis de información</a:t>
            </a:r>
          </a:p>
        </p:txBody>
      </p:sp>
      <p:pic>
        <p:nvPicPr>
          <p:cNvPr id="17410" name="Picture 2" descr="http://www.cyberzone.biz/wp-content/uploads/2013/09/appli_tablet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6841" y="1453018"/>
            <a:ext cx="2575099" cy="193132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www.uxpassion.com/uxp/wp-content/uploads/2014/04/data-collection-784x4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632" y="4060378"/>
            <a:ext cx="277551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320091"/>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8" y="1552313"/>
            <a:ext cx="10970320" cy="4497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825674" y="127132"/>
            <a:ext cx="10515600" cy="937580"/>
          </a:xfrm>
        </p:spPr>
        <p:txBody>
          <a:bodyPr/>
          <a:lstStyle/>
          <a:p>
            <a:pPr algn="ctr"/>
            <a:r>
              <a:rPr lang="es-ES" dirty="0"/>
              <a:t>Recolección y análisis de información</a:t>
            </a:r>
          </a:p>
        </p:txBody>
      </p:sp>
    </p:spTree>
    <p:extLst>
      <p:ext uri="{BB962C8B-B14F-4D97-AF65-F5344CB8AC3E}">
        <p14:creationId xmlns:p14="http://schemas.microsoft.com/office/powerpoint/2010/main" val="31927791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74529" y="1374687"/>
            <a:ext cx="7403926" cy="5276633"/>
          </a:xfrm>
        </p:spPr>
        <p:txBody>
          <a:bodyPr>
            <a:normAutofit/>
          </a:bodyPr>
          <a:lstStyle/>
          <a:p>
            <a:r>
              <a:rPr lang="es-CR" sz="2400" dirty="0"/>
              <a:t>Las principales formas de recolectar datos cualitativas:</a:t>
            </a:r>
          </a:p>
          <a:p>
            <a:endParaRPr lang="es-CR" sz="2400" dirty="0"/>
          </a:p>
          <a:p>
            <a:pPr marL="514350" indent="-514350">
              <a:buAutoNum type="arabicPeriod"/>
            </a:pPr>
            <a:r>
              <a:rPr lang="es-CR" sz="2400" dirty="0"/>
              <a:t>Observación</a:t>
            </a:r>
          </a:p>
          <a:p>
            <a:pPr marL="514350" indent="-514350">
              <a:buAutoNum type="arabicPeriod"/>
            </a:pPr>
            <a:r>
              <a:rPr lang="es-CR" sz="2400" dirty="0"/>
              <a:t>La entrevista</a:t>
            </a:r>
          </a:p>
          <a:p>
            <a:pPr marL="514350" indent="-514350">
              <a:buAutoNum type="arabicPeriod"/>
            </a:pPr>
            <a:r>
              <a:rPr lang="es-CR" sz="2400" dirty="0"/>
              <a:t>Las sesiones de grupo</a:t>
            </a:r>
          </a:p>
          <a:p>
            <a:pPr marL="514350" indent="-514350">
              <a:buAutoNum type="arabicPeriod"/>
            </a:pPr>
            <a:r>
              <a:rPr lang="es-CR" sz="2400" dirty="0"/>
              <a:t>Documentos, registros, materiales y artefactos</a:t>
            </a:r>
          </a:p>
          <a:p>
            <a:pPr marL="514350" indent="-514350">
              <a:buAutoNum type="arabicPeriod"/>
            </a:pPr>
            <a:r>
              <a:rPr lang="es-CR" sz="2400" dirty="0"/>
              <a:t>Biografías e historia de vida</a:t>
            </a:r>
          </a:p>
          <a:p>
            <a:pPr marL="514350" indent="-514350">
              <a:buAutoNum type="arabicPeriod"/>
            </a:pPr>
            <a:r>
              <a:rPr lang="es-CR" sz="2400" dirty="0"/>
              <a:t>Triangulación de recolección de datos</a:t>
            </a:r>
          </a:p>
        </p:txBody>
      </p:sp>
      <p:sp>
        <p:nvSpPr>
          <p:cNvPr id="4" name="Título 1"/>
          <p:cNvSpPr>
            <a:spLocks noGrp="1"/>
          </p:cNvSpPr>
          <p:nvPr>
            <p:ph type="title"/>
          </p:nvPr>
        </p:nvSpPr>
        <p:spPr>
          <a:xfrm>
            <a:off x="825674" y="127132"/>
            <a:ext cx="10515600" cy="937580"/>
          </a:xfrm>
        </p:spPr>
        <p:txBody>
          <a:bodyPr/>
          <a:lstStyle/>
          <a:p>
            <a:pPr algn="ctr"/>
            <a:r>
              <a:rPr lang="es-ES" dirty="0"/>
              <a:t>Recolección y análisis de información</a:t>
            </a:r>
          </a:p>
        </p:txBody>
      </p:sp>
      <p:pic>
        <p:nvPicPr>
          <p:cNvPr id="3074" name="Picture 2" descr="http://www.lavonnesisk.me/wp-content/uploads/2015/10/challen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508" y="2123162"/>
            <a:ext cx="4286250" cy="424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682"/>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7949" y="187889"/>
            <a:ext cx="10515600" cy="739037"/>
          </a:xfrm>
        </p:spPr>
        <p:txBody>
          <a:bodyPr/>
          <a:lstStyle/>
          <a:p>
            <a:pPr algn="ctr"/>
            <a:r>
              <a:rPr lang="es-CR" dirty="0"/>
              <a:t>Introducción</a:t>
            </a:r>
            <a:endParaRPr lang="es-ES" dirty="0"/>
          </a:p>
        </p:txBody>
      </p:sp>
      <p:sp>
        <p:nvSpPr>
          <p:cNvPr id="3" name="Marcador de contenido 2"/>
          <p:cNvSpPr>
            <a:spLocks noGrp="1"/>
          </p:cNvSpPr>
          <p:nvPr>
            <p:ph idx="1"/>
          </p:nvPr>
        </p:nvSpPr>
        <p:spPr>
          <a:xfrm>
            <a:off x="168152" y="1114816"/>
            <a:ext cx="8261865" cy="5463405"/>
          </a:xfrm>
        </p:spPr>
        <p:txBody>
          <a:bodyPr>
            <a:normAutofit/>
          </a:bodyPr>
          <a:lstStyle/>
          <a:p>
            <a:pPr algn="just"/>
            <a:r>
              <a:rPr lang="es-CR" sz="2400" dirty="0"/>
              <a:t>La investigación se suele separar en 3 enfoques: cuantitativo, cualitativo y mixto.</a:t>
            </a:r>
          </a:p>
          <a:p>
            <a:pPr algn="just"/>
            <a:endParaRPr lang="es-CR" sz="2400" dirty="0"/>
          </a:p>
          <a:p>
            <a:pPr algn="just"/>
            <a:r>
              <a:rPr lang="es-CR" sz="2400" dirty="0"/>
              <a:t>El </a:t>
            </a:r>
            <a:r>
              <a:rPr lang="es-CR" sz="2400" b="1" dirty="0"/>
              <a:t>enfoque cuantitativo </a:t>
            </a:r>
            <a:r>
              <a:rPr lang="es-CR" sz="2400" dirty="0"/>
              <a:t>es estructurado y sistemático. Se inicia como una idea y finaliza con la elaboración de un reporte.</a:t>
            </a:r>
          </a:p>
          <a:p>
            <a:pPr algn="just"/>
            <a:endParaRPr lang="es-CR" sz="2400" dirty="0"/>
          </a:p>
          <a:p>
            <a:pPr algn="just"/>
            <a:r>
              <a:rPr lang="es-CR" sz="2400" dirty="0"/>
              <a:t>Las fases suelen ser: idea, problema, revisión de literatura, visualización del alcance del estudio, las hipótesis, diseño, la muestra, recolección de datos, análisis de datos y elaboración de resultados.</a:t>
            </a:r>
          </a:p>
          <a:p>
            <a:pPr algn="just"/>
            <a:endParaRPr lang="es-CR" sz="2400" dirty="0"/>
          </a:p>
          <a:p>
            <a:pPr algn="just"/>
            <a:r>
              <a:rPr lang="es-CR" sz="2400" dirty="0"/>
              <a:t>Estas etapas fueron mostradas en los capítulos anteriores.</a:t>
            </a:r>
            <a:endParaRPr lang="es-ES" sz="2400" dirty="0"/>
          </a:p>
        </p:txBody>
      </p:sp>
      <p:pic>
        <p:nvPicPr>
          <p:cNvPr id="5122" name="Picture 2" descr="http://us.123rf.com/400wm/400/400/iqoncept/iqoncept1204/iqoncept120400013/13094708-muchas-personas-de-diferentes-ofrecen-sus-opiniones-al-hablar-con-el-dictamen-palabra-en-varios-boc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309" y="1101573"/>
            <a:ext cx="2441379" cy="23681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ulso.com.mx/userfiles/pulso/image/estudios_cualitativ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7848" y="4501236"/>
            <a:ext cx="2690300" cy="217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6523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9464"/>
            <a:ext cx="10515600" cy="917765"/>
          </a:xfrm>
        </p:spPr>
        <p:txBody>
          <a:bodyPr/>
          <a:lstStyle/>
          <a:p>
            <a:pPr algn="ctr"/>
            <a:r>
              <a:rPr lang="es-CR" dirty="0"/>
              <a:t>Índice </a:t>
            </a:r>
            <a:endParaRPr lang="es-ES" dirty="0"/>
          </a:p>
        </p:txBody>
      </p:sp>
      <p:sp>
        <p:nvSpPr>
          <p:cNvPr id="4" name="Elipse 3"/>
          <p:cNvSpPr/>
          <p:nvPr/>
        </p:nvSpPr>
        <p:spPr>
          <a:xfrm>
            <a:off x="491319"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491319"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491319" y="5409063"/>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6389426"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0" name="Rectángulo redondeado 9"/>
          <p:cNvSpPr/>
          <p:nvPr/>
        </p:nvSpPr>
        <p:spPr>
          <a:xfrm>
            <a:off x="2279176"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Inicios es la investigación cualitativa</a:t>
            </a:r>
            <a:endParaRPr lang="es-ES" dirty="0"/>
          </a:p>
        </p:txBody>
      </p:sp>
      <p:sp>
        <p:nvSpPr>
          <p:cNvPr id="11" name="Rectángulo redondeado 10"/>
          <p:cNvSpPr/>
          <p:nvPr/>
        </p:nvSpPr>
        <p:spPr>
          <a:xfrm>
            <a:off x="2279176"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en la investigación cualitativa</a:t>
            </a:r>
            <a:endParaRPr lang="es-ES" dirty="0"/>
          </a:p>
        </p:txBody>
      </p:sp>
      <p:sp>
        <p:nvSpPr>
          <p:cNvPr id="12" name="Rectángulo redondeado 11"/>
          <p:cNvSpPr/>
          <p:nvPr/>
        </p:nvSpPr>
        <p:spPr>
          <a:xfrm>
            <a:off x="2279176" y="5354471"/>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Recolección y análisis de datos cualitativos</a:t>
            </a:r>
            <a:endParaRPr lang="es-ES" dirty="0"/>
          </a:p>
        </p:txBody>
      </p:sp>
      <p:sp>
        <p:nvSpPr>
          <p:cNvPr id="13" name="Rectángulo redondeado 12"/>
          <p:cNvSpPr/>
          <p:nvPr/>
        </p:nvSpPr>
        <p:spPr>
          <a:xfrm>
            <a:off x="8313761"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Métodos o diseños del proceso de investigación cualitativa</a:t>
            </a:r>
            <a:endParaRPr lang="es-ES" dirty="0"/>
          </a:p>
        </p:txBody>
      </p:sp>
    </p:spTree>
    <p:extLst>
      <p:ext uri="{BB962C8B-B14F-4D97-AF65-F5344CB8AC3E}">
        <p14:creationId xmlns:p14="http://schemas.microsoft.com/office/powerpoint/2010/main" val="394502056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B8A543-721D-462A-914D-66CDF62ED7A2}"/>
              </a:ext>
            </a:extLst>
          </p:cNvPr>
          <p:cNvSpPr>
            <a:spLocks noGrp="1"/>
          </p:cNvSpPr>
          <p:nvPr>
            <p:ph idx="1"/>
          </p:nvPr>
        </p:nvSpPr>
        <p:spPr>
          <a:xfrm>
            <a:off x="485863" y="1253331"/>
            <a:ext cx="10515600" cy="4351338"/>
          </a:xfrm>
        </p:spPr>
        <p:txBody>
          <a:bodyPr/>
          <a:lstStyle/>
          <a:p>
            <a:r>
              <a:rPr lang="es-CR" dirty="0"/>
              <a:t>¿Qué es una Método?</a:t>
            </a:r>
            <a:endParaRPr lang="en-US" dirty="0"/>
          </a:p>
        </p:txBody>
      </p:sp>
      <p:sp>
        <p:nvSpPr>
          <p:cNvPr id="4" name="1 Título">
            <a:extLst>
              <a:ext uri="{FF2B5EF4-FFF2-40B4-BE49-F238E27FC236}">
                <a16:creationId xmlns:a16="http://schemas.microsoft.com/office/drawing/2014/main" id="{2B529C2A-5C6B-473F-9A01-3ACD1DF9B7D6}"/>
              </a:ext>
            </a:extLst>
          </p:cNvPr>
          <p:cNvSpPr>
            <a:spLocks noGrp="1"/>
          </p:cNvSpPr>
          <p:nvPr>
            <p:ph type="title"/>
          </p:nvPr>
        </p:nvSpPr>
        <p:spPr>
          <a:xfrm>
            <a:off x="825674" y="125259"/>
            <a:ext cx="10515600" cy="889349"/>
          </a:xfrm>
        </p:spPr>
        <p:txBody>
          <a:bodyPr/>
          <a:lstStyle/>
          <a:p>
            <a:pPr algn="ctr"/>
            <a:r>
              <a:rPr lang="es-CR" dirty="0"/>
              <a:t>Métodos de análisis cualitativo</a:t>
            </a:r>
          </a:p>
        </p:txBody>
      </p:sp>
      <p:pic>
        <p:nvPicPr>
          <p:cNvPr id="1026" name="Picture 2" descr="The Power of Why: How Asking the Right Questions Can Change the Future –  Feb 2021 – Pensights | Performance Excellence Network">
            <a:extLst>
              <a:ext uri="{FF2B5EF4-FFF2-40B4-BE49-F238E27FC236}">
                <a16:creationId xmlns:a16="http://schemas.microsoft.com/office/drawing/2014/main" id="{7E9094CE-4A1E-4A42-A3D1-6D834CF2A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3024"/>
            <a:ext cx="12192000" cy="48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67624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5674" y="152183"/>
            <a:ext cx="10515600" cy="762217"/>
          </a:xfrm>
        </p:spPr>
        <p:txBody>
          <a:bodyPr/>
          <a:lstStyle/>
          <a:p>
            <a:pPr algn="ctr"/>
            <a:r>
              <a:rPr lang="es-ES" dirty="0"/>
              <a:t>Métodos de análisis</a:t>
            </a:r>
          </a:p>
        </p:txBody>
      </p:sp>
      <p:sp>
        <p:nvSpPr>
          <p:cNvPr id="3" name="Marcador de contenido 2"/>
          <p:cNvSpPr>
            <a:spLocks noGrp="1"/>
          </p:cNvSpPr>
          <p:nvPr>
            <p:ph idx="1"/>
          </p:nvPr>
        </p:nvSpPr>
        <p:spPr>
          <a:xfrm>
            <a:off x="412316" y="1224374"/>
            <a:ext cx="8431059" cy="5101269"/>
          </a:xfrm>
        </p:spPr>
        <p:txBody>
          <a:bodyPr>
            <a:normAutofit/>
          </a:bodyPr>
          <a:lstStyle/>
          <a:p>
            <a:pPr algn="just"/>
            <a:r>
              <a:rPr lang="es-CR" sz="2400" dirty="0"/>
              <a:t>Se definen diversas tipologías de los diseños cualitativos. La clasificación más conocida son: </a:t>
            </a:r>
          </a:p>
          <a:p>
            <a:pPr algn="just"/>
            <a:endParaRPr lang="es-CR" sz="2400" dirty="0"/>
          </a:p>
          <a:p>
            <a:pPr marL="0" indent="0" algn="just">
              <a:buNone/>
            </a:pPr>
            <a:r>
              <a:rPr lang="es-CR" sz="2400" i="1" dirty="0"/>
              <a:t>	a</a:t>
            </a:r>
            <a:r>
              <a:rPr lang="es-CR" sz="2400" dirty="0"/>
              <a:t>) teoría fundamentada,</a:t>
            </a:r>
          </a:p>
          <a:p>
            <a:pPr marL="0" indent="0" algn="just">
              <a:buNone/>
            </a:pPr>
            <a:r>
              <a:rPr lang="es-CR" sz="2400" i="1" dirty="0"/>
              <a:t>	b</a:t>
            </a:r>
            <a:r>
              <a:rPr lang="es-CR" sz="2400" dirty="0"/>
              <a:t>) diseños Etnográficos, </a:t>
            </a:r>
          </a:p>
          <a:p>
            <a:pPr marL="0" indent="0" algn="just">
              <a:buNone/>
            </a:pPr>
            <a:r>
              <a:rPr lang="es-CR" sz="2400" i="1" dirty="0"/>
              <a:t>	c</a:t>
            </a:r>
            <a:r>
              <a:rPr lang="es-CR" sz="2400" dirty="0"/>
              <a:t>) diseños narrativos y </a:t>
            </a:r>
          </a:p>
          <a:p>
            <a:pPr marL="0" indent="0" algn="just">
              <a:buNone/>
            </a:pPr>
            <a:r>
              <a:rPr lang="es-CR" sz="2400" i="1" dirty="0"/>
              <a:t>	d</a:t>
            </a:r>
            <a:r>
              <a:rPr lang="es-CR" sz="2400" dirty="0"/>
              <a:t>) diseños de investigación-acción. </a:t>
            </a:r>
          </a:p>
          <a:p>
            <a:pPr algn="just"/>
            <a:endParaRPr lang="es-CR" sz="2400" dirty="0"/>
          </a:p>
          <a:p>
            <a:pPr algn="just"/>
            <a:r>
              <a:rPr lang="es-CR" sz="2400" dirty="0"/>
              <a:t>Asimismo, cabe señalar que las “fronteras” entre tales diseños son sumamente relativas, realmente no existen, y la mayoría de los estudios toma elementos de más de uno de éstos. Es decir, los diseños se yuxtaponen.</a:t>
            </a:r>
            <a:endParaRPr lang="es-ES" sz="2400" dirty="0"/>
          </a:p>
        </p:txBody>
      </p:sp>
      <p:pic>
        <p:nvPicPr>
          <p:cNvPr id="18434" name="Picture 2" descr="http://www.generazionefutura.net/wp-content/uploads/2014/09/meth-qual.jpg"/>
          <p:cNvPicPr>
            <a:picLocks noChangeAspect="1" noChangeArrowheads="1"/>
          </p:cNvPicPr>
          <p:nvPr/>
        </p:nvPicPr>
        <p:blipFill rotWithShape="1">
          <a:blip r:embed="rId2">
            <a:extLst>
              <a:ext uri="{28A0092B-C50C-407E-A947-70E740481C1C}">
                <a14:useLocalDpi xmlns:a14="http://schemas.microsoft.com/office/drawing/2010/main" val="0"/>
              </a:ext>
            </a:extLst>
          </a:blip>
          <a:srcRect l="11674" t="11276" r="8777" b="10781"/>
          <a:stretch/>
        </p:blipFill>
        <p:spPr bwMode="auto">
          <a:xfrm>
            <a:off x="9173227" y="1427964"/>
            <a:ext cx="2780778" cy="264299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encrypted-tbn2.gstatic.com/images?q=tbn:ANd9GcT-pzCbLlZ0TthqG-efmhynd4WEHlz9DN9ubA8vQOiAuSBsDlJX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527" y="4160425"/>
            <a:ext cx="216217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7638"/>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127342"/>
            <a:ext cx="8581372" cy="5276632"/>
          </a:xfrm>
        </p:spPr>
        <p:txBody>
          <a:bodyPr>
            <a:normAutofit/>
          </a:bodyPr>
          <a:lstStyle/>
          <a:p>
            <a:pPr algn="just"/>
            <a:r>
              <a:rPr lang="es-CR" sz="2400" dirty="0"/>
              <a:t>La </a:t>
            </a:r>
            <a:r>
              <a:rPr lang="es-CR" sz="2400" b="1" dirty="0"/>
              <a:t>teoría fundamentada </a:t>
            </a:r>
            <a:r>
              <a:rPr lang="es-CR" sz="2400" dirty="0"/>
              <a:t>(</a:t>
            </a:r>
            <a:r>
              <a:rPr lang="es-CR" sz="2400" i="1" dirty="0" err="1"/>
              <a:t>Grounded</a:t>
            </a:r>
            <a:r>
              <a:rPr lang="es-CR" sz="2400" i="1" dirty="0"/>
              <a:t> Th </a:t>
            </a:r>
            <a:r>
              <a:rPr lang="es-CR" sz="2400" i="1" dirty="0" err="1"/>
              <a:t>eory</a:t>
            </a:r>
            <a:r>
              <a:rPr lang="es-CR" sz="2400" dirty="0"/>
              <a:t>) surge en 1967, fue propuesta por Barney </a:t>
            </a:r>
            <a:r>
              <a:rPr lang="es-CR" sz="2400" dirty="0" err="1"/>
              <a:t>Glaser</a:t>
            </a:r>
            <a:r>
              <a:rPr lang="es-CR" sz="2400" dirty="0"/>
              <a:t> y </a:t>
            </a:r>
            <a:r>
              <a:rPr lang="es-CR" sz="2400" dirty="0" err="1"/>
              <a:t>Anselm</a:t>
            </a:r>
            <a:r>
              <a:rPr lang="es-CR" sz="2400" dirty="0"/>
              <a:t> Strauss en su libro </a:t>
            </a:r>
            <a:r>
              <a:rPr lang="es-CR" sz="2400" b="1" i="1" u="sng" dirty="0" err="1"/>
              <a:t>The</a:t>
            </a:r>
            <a:r>
              <a:rPr lang="es-CR" sz="2400" b="1" i="1" u="sng" dirty="0"/>
              <a:t> </a:t>
            </a:r>
            <a:r>
              <a:rPr lang="es-CR" sz="2400" b="1" i="1" u="sng" dirty="0" err="1"/>
              <a:t>discovery</a:t>
            </a:r>
            <a:r>
              <a:rPr lang="es-CR" sz="2400" b="1" i="1" u="sng" dirty="0"/>
              <a:t> of </a:t>
            </a:r>
            <a:r>
              <a:rPr lang="es-CR" sz="2400" b="1" i="1" u="sng" dirty="0" err="1"/>
              <a:t>Grounded</a:t>
            </a:r>
            <a:r>
              <a:rPr lang="es-CR" sz="2400" b="1" i="1" u="sng" dirty="0"/>
              <a:t> </a:t>
            </a:r>
            <a:r>
              <a:rPr lang="es-CR" sz="2400" b="1" i="1" u="sng" dirty="0" err="1"/>
              <a:t>Theory</a:t>
            </a:r>
            <a:r>
              <a:rPr lang="es-CR" sz="2400" dirty="0"/>
              <a:t>, la cual se asienta básicamente en el interaccionismo simbólico (</a:t>
            </a:r>
            <a:r>
              <a:rPr lang="es-CR" sz="2400" dirty="0" err="1"/>
              <a:t>Sandín</a:t>
            </a:r>
            <a:r>
              <a:rPr lang="es-CR" sz="2400" dirty="0"/>
              <a:t>, 2003). Con el tiempo otros autores la han desarrollado en diversas direcciones.</a:t>
            </a:r>
          </a:p>
          <a:p>
            <a:pPr algn="just"/>
            <a:endParaRPr lang="es-CR" sz="2400" dirty="0"/>
          </a:p>
          <a:p>
            <a:pPr algn="just"/>
            <a:r>
              <a:rPr lang="es-CR" sz="2400" dirty="0"/>
              <a:t>El diseño de teoría fundamentada utiliza un procedimiento sistemático cualitativo para generar una teoría que explique en un nivel conceptual una acción, una interacción o un área específica. Esta teoría es denominada sustantiva o de rango medio y se aplica a un contexto más concreto. </a:t>
            </a:r>
            <a:r>
              <a:rPr lang="es-CR" sz="2400" dirty="0" err="1"/>
              <a:t>Glaser</a:t>
            </a:r>
            <a:r>
              <a:rPr lang="es-CR" sz="2400" dirty="0"/>
              <a:t> y Strauss (1967) la distinguen de la “teoría formal”, cuya perspectiva es mayor. </a:t>
            </a:r>
            <a:endParaRPr lang="es-ES" sz="2400" dirty="0"/>
          </a:p>
        </p:txBody>
      </p:sp>
      <p:pic>
        <p:nvPicPr>
          <p:cNvPr id="19458" name="Picture 2" descr="https://www.optimalworkshop.com/blog/wp-content/uploads/2015/12/remote_testing_blog_drawings_05-01.png"/>
          <p:cNvPicPr>
            <a:picLocks noChangeAspect="1" noChangeArrowheads="1"/>
          </p:cNvPicPr>
          <p:nvPr/>
        </p:nvPicPr>
        <p:blipFill rotWithShape="1">
          <a:blip r:embed="rId2">
            <a:extLst>
              <a:ext uri="{28A0092B-C50C-407E-A947-70E740481C1C}">
                <a14:useLocalDpi xmlns:a14="http://schemas.microsoft.com/office/drawing/2010/main" val="0"/>
              </a:ext>
            </a:extLst>
          </a:blip>
          <a:srcRect l="19460" t="10050" r="19672" b="7664"/>
          <a:stretch/>
        </p:blipFill>
        <p:spPr bwMode="auto">
          <a:xfrm>
            <a:off x="9014564" y="1277654"/>
            <a:ext cx="296031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depts.washington.edu/cfar/sites/default/files/imagecache/node_image/event_photos/heads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010" y="4862708"/>
            <a:ext cx="3019425" cy="1514475"/>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5CE96427-ADC2-4C88-854A-997CE3C25C9B}"/>
              </a:ext>
            </a:extLst>
          </p:cNvPr>
          <p:cNvSpPr txBox="1">
            <a:spLocks/>
          </p:cNvSpPr>
          <p:nvPr/>
        </p:nvSpPr>
        <p:spPr>
          <a:xfrm>
            <a:off x="825674" y="152183"/>
            <a:ext cx="10515600" cy="762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t>Métodos de análisis</a:t>
            </a:r>
            <a:endParaRPr lang="es-ES" dirty="0"/>
          </a:p>
        </p:txBody>
      </p:sp>
    </p:spTree>
    <p:extLst>
      <p:ext uri="{BB962C8B-B14F-4D97-AF65-F5344CB8AC3E}">
        <p14:creationId xmlns:p14="http://schemas.microsoft.com/office/powerpoint/2010/main" val="412707890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1795" y="826717"/>
            <a:ext cx="8932101" cy="5924811"/>
          </a:xfrm>
        </p:spPr>
        <p:txBody>
          <a:bodyPr>
            <a:normAutofit fontScale="92500" lnSpcReduction="20000"/>
          </a:bodyPr>
          <a:lstStyle/>
          <a:p>
            <a:pPr algn="just"/>
            <a:r>
              <a:rPr lang="es-CR" sz="2400" dirty="0"/>
              <a:t>Los diseños etnográficos pretenden describir y analizar ideas, creencias, significados, conocimientos y prácticas de grupos, culturas y comunidades. Incluso pueden ser muy amplios y abarcar la historia, geografía y los subsistemas socioeconómico, educativo, político y cultural de un sistema social (rituales, símbolos, funciones sociales, parentesco, migraciones, redes y un sinfín de elementos). La etnografía implica la descripción e interpretación profundas de un grupo, sistema social o cultural.</a:t>
            </a:r>
          </a:p>
          <a:p>
            <a:pPr algn="just"/>
            <a:endParaRPr lang="es-CR" sz="2400" dirty="0"/>
          </a:p>
          <a:p>
            <a:pPr algn="just"/>
            <a:r>
              <a:rPr lang="es-CR" sz="2400" dirty="0"/>
              <a:t>El propósito de la investigación etnográfica es describir y analizar lo que las personas de un sitio, estrato o contexto determinado hacen usualmente; así como los significados que le dan a ese comportamiento realizado bajo circunstancias comunes o especiales, y finalmente, presenta los resultados de manera que se resalten las regularidades que implica un proceso cultural. </a:t>
            </a:r>
          </a:p>
          <a:p>
            <a:pPr algn="just"/>
            <a:endParaRPr lang="es-CR" sz="2400" dirty="0"/>
          </a:p>
          <a:p>
            <a:pPr algn="just"/>
            <a:r>
              <a:rPr lang="es-CR" sz="2400" dirty="0"/>
              <a:t>Los diseños etnográficos estudian categorías, temas y patrones referidos a las culturas. Desde civilizaciones antiguas, como el Gran Imperio Romano de los primeros siglos de nuestra era o antes, la civilización maya y el antiguo Egipto; hasta organizaciones actuales, como las grandes transnacionales del mundo, las etnias indígenas actuales o los hinchas de un equipo de fútbol.</a:t>
            </a:r>
          </a:p>
        </p:txBody>
      </p:sp>
      <p:pic>
        <p:nvPicPr>
          <p:cNvPr id="20482" name="Picture 2" descr="http://research-methodology.net/wp-content/uploads/2013/10/Qualitative-Res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5" y="746864"/>
            <a:ext cx="2542783" cy="235959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www.newsaccess.ie/images/main_inner/Qualitative_media_analysis_-_image_2.JPG"/>
          <p:cNvPicPr>
            <a:picLocks noChangeAspect="1" noChangeArrowheads="1"/>
          </p:cNvPicPr>
          <p:nvPr/>
        </p:nvPicPr>
        <p:blipFill rotWithShape="1">
          <a:blip r:embed="rId3">
            <a:extLst>
              <a:ext uri="{28A0092B-C50C-407E-A947-70E740481C1C}">
                <a14:useLocalDpi xmlns:a14="http://schemas.microsoft.com/office/drawing/2010/main" val="0"/>
              </a:ext>
            </a:extLst>
          </a:blip>
          <a:srcRect l="15826" r="16316" b="6954"/>
          <a:stretch/>
        </p:blipFill>
        <p:spPr bwMode="auto">
          <a:xfrm>
            <a:off x="9286071" y="3645074"/>
            <a:ext cx="2734629" cy="2705622"/>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E51D6EB3-CE8D-4E5A-BF5B-5D35FB75C979}"/>
              </a:ext>
            </a:extLst>
          </p:cNvPr>
          <p:cNvSpPr>
            <a:spLocks noGrp="1"/>
          </p:cNvSpPr>
          <p:nvPr>
            <p:ph type="title"/>
          </p:nvPr>
        </p:nvSpPr>
        <p:spPr>
          <a:xfrm>
            <a:off x="825674" y="85071"/>
            <a:ext cx="10515600" cy="762217"/>
          </a:xfrm>
        </p:spPr>
        <p:txBody>
          <a:bodyPr/>
          <a:lstStyle/>
          <a:p>
            <a:pPr algn="ctr"/>
            <a:r>
              <a:rPr lang="es-ES" dirty="0"/>
              <a:t>Métodos de análisis</a:t>
            </a:r>
          </a:p>
        </p:txBody>
      </p:sp>
    </p:spTree>
    <p:extLst>
      <p:ext uri="{BB962C8B-B14F-4D97-AF65-F5344CB8AC3E}">
        <p14:creationId xmlns:p14="http://schemas.microsoft.com/office/powerpoint/2010/main" val="65193138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36951" y="1299532"/>
            <a:ext cx="7817285" cy="5326736"/>
          </a:xfrm>
        </p:spPr>
        <p:txBody>
          <a:bodyPr>
            <a:normAutofit/>
          </a:bodyPr>
          <a:lstStyle/>
          <a:p>
            <a:pPr algn="just"/>
            <a:r>
              <a:rPr lang="es-CR" sz="2400" dirty="0"/>
              <a:t>En los diseños narrativos el investigador recolecta datos sobre las historias de vida y experiencias de ciertas personas para describirlas y analizarlas. Resultan de interés los individuos en sí mismos y su entorno, incluyendo, desde luego, a otras personas.</a:t>
            </a:r>
          </a:p>
          <a:p>
            <a:pPr algn="just"/>
            <a:endParaRPr lang="es-CR" sz="2400" dirty="0"/>
          </a:p>
          <a:p>
            <a:pPr algn="just"/>
            <a:r>
              <a:rPr lang="es-CR" sz="2400" dirty="0"/>
              <a:t>El diseño narrativo en diversas ocasiones es un esquema de investigación, pero también una forma de intervención, ya que el contar una historia ayuda a procesar cuestiones que no estaban claras o conscientes. Se usa frecuentemente cuando el objetivo es evaluar </a:t>
            </a:r>
            <a:r>
              <a:rPr lang="es-CR" sz="2400" dirty="0" err="1"/>
              <a:t>unasucesión</a:t>
            </a:r>
            <a:r>
              <a:rPr lang="es-CR" sz="2400" dirty="0"/>
              <a:t> de acontecimientos. Asimismo, provee de un cuadro </a:t>
            </a:r>
            <a:r>
              <a:rPr lang="es-CR" sz="2400" dirty="0" err="1"/>
              <a:t>microanalítico</a:t>
            </a:r>
            <a:r>
              <a:rPr lang="es-CR" sz="2400" dirty="0"/>
              <a:t>.</a:t>
            </a:r>
          </a:p>
        </p:txBody>
      </p:sp>
      <p:pic>
        <p:nvPicPr>
          <p:cNvPr id="21506" name="Picture 2" descr="https://ciruelacomunicaciones.files.wordpress.com/2012/04/dos-habland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274" y="1435011"/>
            <a:ext cx="3048000" cy="204722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1.bp.blogspot.com/-tfttz7XZ2Xg/VYQhc3aR52I/AAAAAAAAC-I/fUw2J2t5GJI/s1600/Storytelling%2B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175" b="11500"/>
          <a:stretch/>
        </p:blipFill>
        <p:spPr bwMode="auto">
          <a:xfrm>
            <a:off x="8606594" y="4277636"/>
            <a:ext cx="3181360" cy="2085586"/>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B416EF5D-DEA3-4305-9390-44C1B51849B6}"/>
              </a:ext>
            </a:extLst>
          </p:cNvPr>
          <p:cNvSpPr txBox="1">
            <a:spLocks/>
          </p:cNvSpPr>
          <p:nvPr/>
        </p:nvSpPr>
        <p:spPr>
          <a:xfrm>
            <a:off x="825674" y="152183"/>
            <a:ext cx="10515600" cy="762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a:t>Métodos de análisis</a:t>
            </a:r>
            <a:endParaRPr lang="es-ES" dirty="0"/>
          </a:p>
        </p:txBody>
      </p:sp>
    </p:spTree>
    <p:extLst>
      <p:ext uri="{BB962C8B-B14F-4D97-AF65-F5344CB8AC3E}">
        <p14:creationId xmlns:p14="http://schemas.microsoft.com/office/powerpoint/2010/main" val="2758651559"/>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9788" y="1089764"/>
            <a:ext cx="8731686" cy="5348614"/>
          </a:xfrm>
        </p:spPr>
        <p:txBody>
          <a:bodyPr>
            <a:normAutofit/>
          </a:bodyPr>
          <a:lstStyle/>
          <a:p>
            <a:pPr algn="just"/>
            <a:r>
              <a:rPr lang="es-CR" sz="2400" dirty="0"/>
              <a:t>La finalidad de la investigación-acción es resolver problemas cotidianos e inmediatos y mejorar prácticas concretas. Su propósito fundamental se centra en aportar información que guíe la toma de decisiones para programas, procesos y reformas estructurales. </a:t>
            </a:r>
          </a:p>
          <a:p>
            <a:pPr algn="just"/>
            <a:r>
              <a:rPr lang="es-CR" sz="2400" dirty="0"/>
              <a:t>La investigación-acción pretende, esencialmente, “propiciar el cambio social, transformar la realidad y que las personas tomen conciencia de su papel en ese proceso de transformación”.</a:t>
            </a:r>
          </a:p>
          <a:p>
            <a:pPr algn="just"/>
            <a:r>
              <a:rPr lang="es-CR" sz="2400" dirty="0"/>
              <a:t>La investigación-acción como el estudio de una situación social con miras a mejorar la calidad de la acción dentro de ella. </a:t>
            </a:r>
          </a:p>
          <a:p>
            <a:pPr algn="just"/>
            <a:r>
              <a:rPr lang="es-CR" sz="2400" dirty="0"/>
              <a:t>El estudio de un contexto social donde mediante un proceso de investigación con pasos “en espiral”, se investiga al mismo tiempo que se interviene. La mayoría de los autores la ubica en los marcos referenciales</a:t>
            </a:r>
          </a:p>
        </p:txBody>
      </p:sp>
      <p:sp>
        <p:nvSpPr>
          <p:cNvPr id="5" name="AutoShape 2" descr="data:image/png;base64,iVBORw0KGgoAAAANSUhEUgAAAMIAAAEDCAMAAABQ/CumAAABaFBMVEX/////wZcSubv50AX/++vWHnw+QkvxwhHmTzOv0TfvrYFKTlT50QT5zgD/++wAtrjwvgD/78NhwOb/vpHlSCluxOg6RVf///X/78bVriP/vI7TAHH//vpRVVrshXbUAHTukYPnWD+M1terzyTup3fnkbcrMDvkPBP0yA3lQh/75+SpzhnjMADhc6Pm9fWs2/F7yervm4+goaX/2sP2zcj83nBHurb/5dXC5PTre2vF3Xrm9PuU0u3/0LEwNT/W7fj/8OfP45Tr89T0vLX+6KXJ6+z/x6LxqaC82GDFxsj72lrOv6G11EoiKDT944vx9+Hg7bz+9tpuzc7lhK+x4+T77PPfZZ361Ta3uLrzyTrM4Y3n8cv55KPC3HL43Yv52tbvuND00ODbRY3zydv44Or21nLp6urY6KltcHUVHSy85ufW19iIio7vt8/sp8XzyDXpZlDfZp2cf2+jlo+2kXpjaHKpjzu0oGVq1MhRAAAYR0lEQVR4nN2diV/TSrvHU8AK1RZb6JteGihSLEuVIhWKQEtZ5ICCLIoLqwuL54jLe+977v337+yZSWaSSYW0nt/Hj9Y2pM83zzpJaA3jBrUx9eVONBrtv5r6epNvc2Pa+LJVq0WxaoXC1UWzDQqqr/2FqKDa1m8GcbUVdalWeNdss/R10V9zEwAVrpptma4upPYjR3xptm2aUhL8Ngz9HgjRwlSzzdPQFJ8HtUL0TrQ/yj211fot4oKrRbXa1IUxVfja/5WDuNNsC331xTYWFyDgFWPqaoORtXxp5ZxAwn5qy5j6YvS/u/O7uMHOhNoVfQYQ3Nm4YAiFFs8GLhHIM1MgngBBwbiqiWwtKjuOajTkQSAhAjy1IjXVRD+9Y3G0RZ+aqhEC1jC2Wnres1Ohnz21tXERhQR/X/0WyXDFENgkMVV4V5iaKmx8+UJdVGvpsvqFZTPL2ak//9yCf7a2aJ60NsLfUZcXbH0t/A4IthckZef3CCQ7FwruskP5ChtNsMxbpclF+vCdqznbYj3DpitNzodlpLfSqRSFoOEuq/5sAKR9u5RKpRaN1tBsOp1awA+5lYFjnHvH6HCmz6bS6YUWcYIxX5oEDLPosZ0M0Vo/v9E75+gBCNILreGE2UkQD8Ac/D8ukoDsvL2ynydxVAI/BH6yeRSLJfzPQgqZQZ3gWDkX+t99vTAuNq4KnHPo6hk4AePjH50vhYyQSs0TB8DDuJCapC9siCfBaoWtrUKBX04X6JaLcB/zJeiK0jzcx6z8rX5NiZ2l482uzfW5y2XxhflUGiQxeXPDmEzZeflFfhqMEdh9bQHXo0V0IOZnaUWgmni9t9fW1rY39HqiUfuty81iPt8Flc8X8wfb3Gul1GSahQBE4l7zRKj9zR8I+i8MR7BD3v6htu7u7jYo+O9QQwSXRWw+Vb54nGAvghKUnlQk4lfJ+VRbincrgR3aTWJij5hP1d0dHGK5SwRAKl7Sl2EJKs0qqvqGmqGmWO0szi4ABJrQrx0AGOJZMILLohsAemKdvI6S0Bm8vgy1OwqCebi3FJ029twACCKQIw7kBIBh06LvulhSl/SLO7KE2FKfUC1xLp2REwCGPX2CpbxgtRBSm3q7mNpyQtSiegOqkiAIw47gg21jWxpLPrq44ttBrRDVXCQooihYLCV4giIspcv8M/lL3z0QbdD1/la/9vXC11IClt7dei1inT/oc8AnO8axUJdMXQaS1wX/DZmctRT9szdhP6+zk0N0yEFPA+0MOGG7CGxeBj2u2LXZhVpFfk7foi8BEYZEhAkUVt2vbTT42FfrLFrMneM8dEB+yehaQhOGdQAZigmfXdhCK7UACA4CFFggAZ5xGeK/k23khGNjew4PRnlw/OFhP1yaOz4wjc0uhKQteG5MH0HMBOCUZ8YEGC4muu1ep9HhcEGdM9bz0PhDy7g87jCsHTQtgRDCiaKPYATyAp8GbbA6oRIECIaGqB80CusmzlmMkt+eW4eO2VlGYODw51mZ0hTIaG2EiW4HAfh3BoChI89iyW8vFq6f+UMLRb11aSwfb29fmkVci3Ywyo4+AshobYRnXBxBm2dmcE1CpZRmum9dXc7TJgwbXBHNGkUQ+0Wc46Q1BEgGkNHaCHw9AsUIFp+ZNhfCXz57OSQI+QNovGmgpQLoyAAI/H1MXj0OgGBM/am7Jd+ZQQZjw0FJEhH8yuoOHYjAYH1gbZvF/KV1mAc+6QB/sdlJc8gg0vaCOFxgw2E+twkIfkPGJZvpQFNe7jKLcKw76DKKlwluAg+GsKF7ScRG6O6mXrD/0kVgXgDVyDSWMMIcQFg3LHtiDYBg+W/iRoCVc6JRhEMWSIcGSGMQSHPLl8D+JWPu0mQM+iOG2RGAYUiY5oYUCH65sE2D5RjkLkjgbTAX5fPHhrmZLy4fFvWGVYvZbXV0cI/9EF5rIfi2Z3Kki4llVFSXjaUiyGzcF0BEka7hvY9ER4fJCCgDe1KtZ1oIfgR0rl5HD4rm+jEoS9vLqF3kSYcDHc9zF8xw/IB76BdUOgj+cx7pv7iLFQ93lkzLONxGxQjE06ZONiew4QlKAEynT/m8+V63L4LGwg1PGKD/XgJTl7YNc6kI5gnzcj1fBGV23WO+sEx8kG3L3bKELV16poGgsW47wNmADph1CNozHFAP8AnJbewi+Q+awERoW8IDIQHt71BnBQ0kNFv8Jfy1x8qtr0i859fnjjeLRTBmo6UbqE4HS8dFr3pEg4W3mIh7xjui/mIj9R5ob3t7M9xf2k6wGzTOYGO9eIA9k2cToFyO450wTXi8d3d3wUE3zYToHNWbz/AjRlu3+Jf+KYzNLk5geKWOoV1b/lN8CgDzd5Mn0z/uEd1+f36USfAYqto0IYxJbukRGCZ37isPh1LhnIZq9W9yx3/35D2y3Bb87/lRh0khVMkw5ImgeQ7G4Fo0tHhzqUuUk4EcUOaAxNF7wXoe43yXQCSEn9UlCHBmeFs4I9nlyWCRQ09dsCq3n1I8z2CIhCygro/AgCOR03CORmAQc+DotgAwiiRCTO+a9k8ICGyGkJF0twW92OO8QgJUPL6E5zUcDByCufveBhiNt99lam8f5SBWWUoICIgArBNmhtwnVhu5RmKYB3khnIrrqL0tI4yizWBxLmAxNBqHZgu6a1Pce7+bcCMMdSPzUbQ8Ey/zgMbQ2PU2a+cYLpzRCaXNS7uWWgCjyJbPFCGRmGYALvsJRXyUOiJpOhH2qPlYE0Mz3VR7Omchldo+3NnZOdx2lXHrkF4DJQiJDhpEo3L7iSuoI45MEeGZ5MTExF+vX79+1vD1Tm2RirT7AxOMtnsQIE8QhlXTq8WFJ8uiJZJUIi8XUI1yDAnTuiGKeY1bVCy7riQSxAdxDYL2u6NCLCEODZOC3axRSqX8Gfhq+hwTaNjPM2SktVWhtPICq0Tzk6l0etJ/O5vgJBABY7jNJnP/N4M3zqR1HbEIN05r3NRB3z+RCUhAGe49J6Hkf81lHhqV0r3TBHhsIS3eESEXDWXzB86DAAiU4QgfBv+rd5PAokkQ33oIiyV4j8qkP7ElhJFOLeIZcDrgUPJNBeCEeWD/rP79PmmQzRpbk57WCEF7O+oP905MvVRYnDd0XYCluTU6gubLewETgbhhlLlB7/JjWqNKBkQwf8kJQJwbdC5lTwa5I3TeH8FiuYwzoQEC4oaEbkYvBEPw6QqWvY43tecKhRuOWG32SepSkJv3Fn0RGAHpCY0AYDew3uCb1KVUgHsoF317OXtbHEeNOYG4gbZov1CaDYLgulnRLYbwI3BX49yAEJIJvSEjIILvxnQy2G08jmgkvXQsfq4Nwa8Gk9NByUbrERJqb+9NnTFpUSc2GABE8E0Hslhb/ZVUIMmAyqpvOUImqW7KdG4MxqmFtJ/XMIJ5jhAaJcDJsKuBsJhKLYDx069UYs2nkXy2JbmA1zoNZjNFwCsfn4JUwksAze4GbwVOe2/Czu7++IVspvmc1OrP0Cr9KWnSb93JmvO1IBz5XDchSoOBW5cAeM3TX/yi+ToRfBLiWn/BoUGEl66ccSDo3/N3jQzmezXC27hgcnxVhZDUC6QbYsBFVVqR4qtH0+02RXw6M61AyCSaQMAY8JQnRzjPZDKMIv42k3nuRrD7QugE4oAh7c7x55lkMpnJrCKK+FEy89a1zV17VL1OAmt8XOcsp8mNeYoBAyAQiufxl+CRBNOekbTuot4/29/32eTJ45+9I0Bj9wdXdG4VoYs2EYHESzyZXJ1eBQSYJJl0xxtKhXO9SfXDq0+5LFDu06vPqm3qj3vHejuJesdGBsb9CaT5PA1qURzmM7A6Hn87/fIIYiRXFalwpLFeOHuUy+VuEYGHr6TOeDzC7CcUI0/rql3a57SPXJEUX80kTyDGSxz+kOf5+aoEoZ3LZs9seJRl9hOK7CvXRuOdY50u9Y6syHdpX7Ikax4BYRqGDsA4SbI6Go/HJWVr1E4Fr3T4nHMAYFd8FLdaecgZznljZFC2T/46LW5ugn13cegnpcGjjCNlOjzIugGgst/5rf4Y4QiePuUYxgY8nUAXPaIbQBIkX66iBPBCiAurf5UbXikIAMMDzgeMAGTx4OnpwIgdVWNSP9hvSyKJNxV1BDBNPAfliLQzWRxhJ5zb927o+EAIKdsP4yPU/t6np6fjK0/GT09/suokzwc7lsxp9/IZl1CYxhgh/vzkxMlATuaxZJZH0WeHD159EhhoPtzvJcd7ZYAd8gHwH8ogL67sQlnGdVIVRlLmbRwdffJExoXQLjhBlcpiIue+O5/BW/0xRnIAPPz5hOg+OPY/O9kLMiVENzgj6ZyzOZ50zXjk+sKu94rtkQPhgXEmPJPDtZXEfS/wwOnjQaLH4NAzN5xKd89iuOO2q0WDQDqybYYznmNAImF0Qn0pJzhzpnLO+C5CZfdtJ0CEcUEMQe4GV2/gQglFEucE0ClEJ5AL6D98esIjV0NwIuRgVbrfyRAGHg7eH3lINMgQOh/WPZwA3//IwQAjiQud+ElGbBCEgOWyqhzxTsghGd+zuRzf6nJ2OUIIT4zxsRWSDI9thDFJURLuRnVfbhPaGkgFYcVGCY5UNyYRfeBMzQpT0Rsb4aOxMsYhnK4YY09wGP3kEHol/U284ZGkNLv4j7obs9qx3KEEJ0KLlCC8shFyj4w3ORvHThIQSYO9NsJg58rT3jEiDqGz19sJ8BaE90KHQ5FEzQapwCUG6cp8U1MlNNcDsvsfmdm5R/ucG97Qyom98PP08djYCJKIMED1lMYUdwcGX5bs2EENmqSCMGjICBJ2On9484iKi/hHRpaZnd1/9ICrVUYnj3B6anWSRsYHEhz9kEbuC/WVpyBliZZWaDa1Gyw6+WymBHYqi3lw9imLU1fIhFfZ78RsiJPjPCQirNSNkcd/IN0XEMgA4kpr/qxYkk9pFEm0F2T4xoYJpuW35xFHOKfr3L9BU6ZmA5xc7vvHrBRh8OHPkU5ZLuAON+B+Mz4YxNIKIokYDmgy7+MiwXPTe8R2jKfZswcAgZj9BtZazg2iFx4bpyNPsTodCGM/ZT1ayEi8CCUpDSMJhw9cvbWrCeRdDUQTh/AGTUbYbIRzi3ODmM6gqHZa0lyQtQbDUVppWbIjiaYCHTbuSghUC85vdjRhq2/lvkGz35CGx9wgFNWBAevJ2H2sXh5hTBJDSI7Syk8aMJJwWc3Q2kQGo/fiXfTKNTNrC5/oeArMzp7hESP37TN+8t9CaxscGbgv6wuqWdWJQC+9IQYYSXDChqlAshkv0350iG1RfeqCMGQ/PsA1Kvvtc/aTQerVLQNn+gP3gPHHCpLfgIHk+p0Xkg40kmBZjZ+TtYNjvralPINEBwzjAZWR+/zxFX746uxb7hZe9fBjHsiFXsmA8VD1JpaJfrmCW4YmbtuhhNc96HQSF0ZJfmv4exoe9xaSRmCf+voAvMCEkgGMefywPXj/yUCvuzur44iKsyrDqhK0HSRBnA18zqbsfxqVRBJj+JC9lXvDCHK3yLDNLXkGgOWkD/dyCIoljxSBhtJdHElHcbDcwdnM3X9EN/VF2CeFM/vmw9n+2TdUaHO5Bx/3zz4/IHmCBli68Bx07oAg+DuBbw/k/qQ4i6RpMqbGnWeNdM4EszUPPJ3KHoP/kIpLFp50+d/pWOaPUyfUgyBwNyiBSAK1aBUPGncdp+680piT5DyeIGorKUq0JRCRAFOdlOQl/BoGcwNcb67G6bjnzGU9BOdJGFHsJIzxhDuZ5xTICW2EBJcNqCiBsvo2g7N5VFwr6yIoT0ciAu6U5IqSQXpC0i34a2AWCShSlHAkJU/w6Rj+/KmFVhsJjfsiofROSKoZRnR8wKMgN9zmIomOGVw5CrZLzdPCypPzTwK+XcJO6FE8HpGzMfHb7B42/Q/2IdI7OW/As9uuSySq4U4tlBT2NUQwpOJsxldnTxr9rQutSyTw7eGFKjbZjY0MelyoUgohsMsm8fMM7s3cNfKGLm3ChZr/hSoodrnw52DQECIyUaCwc92gHmXsbN4lLzekzxqXC4ks61d+NcVCFsp/v/Ae3G+jBEj7+74Xba9LCoRfMj9cmQqE3WYbpq9dBUKy2YbpySobF//3X3L979/ww/OqlZBMmV+cXWjgI6TrsVg1Gv2XQndqU0a1r6q5r9LiL3168iT6YMrAnzNbH471/Cd6R63+ak+kR29f8DOsU+nG72aDN0nq3dfKqwIIIhEPhOh/RyKRnrre3koL/rdqegj9dNAPX8YEPeP9SoL/iUCEst7u5qERAX4fz6HZ1OSk/SHmeqr39UAL++AXXxCTHSpU4QaRNa3dgUBKa/xel1Lo84/Zx7TOa7Fg+0CobxSiUSlD/xraoq/u8cYlBpBaED53ObDQ3bZwP9D6WZ3fT7L6MEL14kqVDf3/wZAeZRXf01zCR0/jl4o8NIuDkEAsaNx4X+7BCGW/dPaKpBK8sZweOYBwLbfXwv2lFzRul46QONrwLKo4kpQ7AVV0IRU0Cf01m05plIY6cULVqKkJiBeUkYQ+q/pGPod+Fu7ZZ5sqRgAV8+JKVVVJLkBOudCHX9/EL/uXUmlf11rECajoX2yxYOI/IPmqQgiUNal0U1/KwMVmHVRO6ZxWoQjoRWixi6H2jm4EpHireZh6N4DAfRJABBrRs+Ze163RbK7D/0kjKbphI/SoZ73SjXwDgK3KcI9tKKd6X4TzgqIx1E5tL/SFNXK7ZA3HsKUOP5Tt4wv+p6pH7yK2nHsIT9VYTNad7MML81nhhcLFGsegNyndgOrEDY5A4EyD1eaqX6K/Nzhn6Q+s1y/iBUdN4W3zOLz1HgdrU1QWSg+VxR9ej0zlEZSV9aZFB1JHWRRCRJ2p/GZelfVmVZUaSsl8TKtzmzWvsrL+JMZ8lTetrvxpIZAifU2qrBRBjHnx+Cp/uCoyNKmysngWjyFf89UF04HQpMpqH2/hGFa0CuaaiNCsyqo4hqJt8ii3+iJOhWKyU9zAWZE+jVSX/Wi1x0nQnMrKHcqeCAchmtcnCfO62wlNCiU+JzmIssgg4CFVJATqVeiNShh1In0xYqor0Hsi5Tr3U1UpQZOag8OIGAl8SaT3RarlClC52uN6kW4TXmGtVOr0oSNkIn3Da/A1WagDE5EU9qMNQgKoAzP6aHS7bY0hiKrMQl95jbbXKfJu6Gi7OxRgiA1XrbrXwVYrpDGDLPzJdFlx2xoDEGXXs1oKq65GYoQBZV/EzdADIGKuZ7UUUl2lq2bCUJFkaMMIYdXVNeIGulIpu+tPLNZYMoRVV5kb6EGz3L2qUTeEVVdZsrLRrL7W2FF3I4S1BGX22rFbkeR1Iwpr+caV0gr35HVAhDav2m9JexyUJK+DK6x5le9ofVUWTZK8DqzQ5lVhjc/loCSvA4ZXaPOqJRgGFjVAdSjLNVsEdUxYddXBEOkZZoo512xBEUJbNliatgXvcaG5QZcheKUNcfVmBTZOUyEuom+KIcyzkzfGEB7CTTGEepL4phhCRLghhtBmbsLQ5zGiNjq8hnzJxKqXq2vys1zep7481JRzxPVKuQodIg5PjXqhaRdBgUMq5TUOpMEVdCTkhFaBIEMaRwgxoa3y2lrZPRFUYo2eiCEKMZKqw7HY8HBVhKjEhmNIjVO8aAv0bVq/pAiydZhrqAygcYoXM/7ffnx9srC9w7FKHbmiHuEBGqJ4Ab/3T+tL5a9JFWIyWbS5AIJSvMBfXNjId4I1rKrc6sYoXtBvXtT6nstrkxaBFsUL7qsjZ8JEqHu5YTi2ppvdL8TvvgwTgaWDy/xhdLm2LkCoWrYDQOO7g6+XITLsohgeXqvQdlF35IvbF06AIF91eU2yyjwFeFiti69XHZA+AE1AAKqXcUUl4eOU5apcPR4AQb/s8toEKaoV1UkUq+wMtz4lQLi9LYicEMMqgJB7WyCVuf7tAdDKCPYY6AkAFGp7DioI4QfQFnJvC6yKP0DYvS2o/AFaHcHvW7QxQhN6m770EJrT2zT1TAshvKVnA9JDaNH2jPWXFkIL9zbDeK2F0NK9zfsL2alCXXoGlR5CS7dn9xexSyOp2WZ6SROhlXvbnlYctTSCFkFrt2dNhFbubXoFqaV7myZCC/c2rUG1raWXnroILdzbtAbVtpbubf8ABK1Zu62le5vWrN3W0r1Nc1Bt5aWnNkLrtme9QbWl27M2Quv2Nr1Zu62Vl566BC3cnrUJWre36Y5I/wiEVm3P2oNq67bnAAit2tt0B9UW7m0BEFq1t+nO2m2tu/TUnbWhmm2rQv8ABN1Zuy1Ib/t/S/0q+7H7Il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4" descr="data:image/png;base64,iVBORw0KGgoAAAANSUhEUgAAAMIAAAEDCAMAAABQ/CumAAABaFBMVEX/////wZcSubv50AX/++vWHnw+QkvxwhHmTzOv0TfvrYFKTlT50QT5zgD/++wAtrjwvgD/78NhwOb/vpHlSCluxOg6RVf///X/78bVriP/vI7TAHH//vpRVVrshXbUAHTukYPnWD+M1terzyTup3fnkbcrMDvkPBP0yA3lQh/75+SpzhnjMADhc6Pm9fWs2/F7yervm4+goaX/2sP2zcj83nBHurb/5dXC5PTre2vF3Xrm9PuU0u3/0LEwNT/W7fj/8OfP45Tr89T0vLX+6KXJ6+z/x6LxqaC82GDFxsj72lrOv6G11EoiKDT944vx9+Hg7bz+9tpuzc7lhK+x4+T77PPfZZ361Ta3uLrzyTrM4Y3n8cv55KPC3HL43Yv52tbvuND00ODbRY3zydv44Or21nLp6urY6KltcHUVHSy85ufW19iIio7vt8/sp8XzyDXpZlDfZp2cf2+jlo+2kXpjaHKpjzu0oGVq1MhRAAAYR0lEQVR4nN2diV/TSrvHU8AK1RZb6JteGihSLEuVIhWKQEtZ5ICCLIoLqwuL54jLe+977v337+yZSWaSSYW0nt/Hj9Y2pM83zzpJaA3jBrUx9eVONBrtv5r6epNvc2Pa+LJVq0WxaoXC1UWzDQqqr/2FqKDa1m8GcbUVdalWeNdss/R10V9zEwAVrpptma4upPYjR3xptm2aUhL8Ngz9HgjRwlSzzdPQFJ8HtUL0TrQ/yj211fot4oKrRbXa1IUxVfja/5WDuNNsC331xTYWFyDgFWPqaoORtXxp5ZxAwn5qy5j6YvS/u/O7uMHOhNoVfQYQ3Nm4YAiFFs8GLhHIM1MgngBBwbiqiWwtKjuOajTkQSAhAjy1IjXVRD+9Y3G0RZ+aqhEC1jC2Wnres1Ohnz21tXERhQR/X/0WyXDFENgkMVV4V5iaKmx8+UJdVGvpsvqFZTPL2ak//9yCf7a2aJ60NsLfUZcXbH0t/A4IthckZef3CCQ7FwruskP5ChtNsMxbpclF+vCdqznbYj3DpitNzodlpLfSqRSFoOEuq/5sAKR9u5RKpRaN1tBsOp1awA+5lYFjnHvH6HCmz6bS6YUWcYIxX5oEDLPosZ0M0Vo/v9E75+gBCNILreGE2UkQD8Ac/D8ukoDsvL2ynydxVAI/BH6yeRSLJfzPQgqZQZ3gWDkX+t99vTAuNq4KnHPo6hk4AePjH50vhYyQSs0TB8DDuJCapC9siCfBaoWtrUKBX04X6JaLcB/zJeiK0jzcx6z8rX5NiZ2l482uzfW5y2XxhflUGiQxeXPDmEzZeflFfhqMEdh9bQHXo0V0IOZnaUWgmni9t9fW1rY39HqiUfuty81iPt8Flc8X8wfb3Gul1GSahQBE4l7zRKj9zR8I+i8MR7BD3v6htu7u7jYo+O9QQwSXRWw+Vb54nGAvghKUnlQk4lfJ+VRbincrgR3aTWJij5hP1d0dHGK5SwRAKl7Sl2EJKs0qqvqGmqGmWO0szi4ABJrQrx0AGOJZMILLohsAemKdvI6S0Bm8vgy1OwqCebi3FJ029twACCKQIw7kBIBh06LvulhSl/SLO7KE2FKfUC1xLp2REwCGPX2CpbxgtRBSm3q7mNpyQtSiegOqkiAIw47gg21jWxpLPrq44ttBrRDVXCQooihYLCV4giIspcv8M/lL3z0QbdD1/la/9vXC11IClt7dei1inT/oc8AnO8axUJdMXQaS1wX/DZmctRT9szdhP6+zk0N0yEFPA+0MOGG7CGxeBj2u2LXZhVpFfk7foi8BEYZEhAkUVt2vbTT42FfrLFrMneM8dEB+yehaQhOGdQAZigmfXdhCK7UACA4CFFggAZ5xGeK/k23khGNjew4PRnlw/OFhP1yaOz4wjc0uhKQteG5MH0HMBOCUZ8YEGC4muu1ep9HhcEGdM9bz0PhDy7g87jCsHTQtgRDCiaKPYATyAp8GbbA6oRIECIaGqB80CusmzlmMkt+eW4eO2VlGYODw51mZ0hTIaG2EiW4HAfh3BoChI89iyW8vFq6f+UMLRb11aSwfb29fmkVci3Ywyo4+AshobYRnXBxBm2dmcE1CpZRmum9dXc7TJgwbXBHNGkUQ+0Wc46Q1BEgGkNHaCHw9AsUIFp+ZNhfCXz57OSQI+QNovGmgpQLoyAAI/H1MXj0OgGBM/am7Jd+ZQQZjw0FJEhH8yuoOHYjAYH1gbZvF/KV1mAc+6QB/sdlJc8gg0vaCOFxgw2E+twkIfkPGJZvpQFNe7jKLcKw76DKKlwluAg+GsKF7ScRG6O6mXrD/0kVgXgDVyDSWMMIcQFg3LHtiDYBg+W/iRoCVc6JRhEMWSIcGSGMQSHPLl8D+JWPu0mQM+iOG2RGAYUiY5oYUCH65sE2D5RjkLkjgbTAX5fPHhrmZLy4fFvWGVYvZbXV0cI/9EF5rIfi2Z3Kki4llVFSXjaUiyGzcF0BEka7hvY9ER4fJCCgDe1KtZ1oIfgR0rl5HD4rm+jEoS9vLqF3kSYcDHc9zF8xw/IB76BdUOgj+cx7pv7iLFQ93lkzLONxGxQjE06ZONiew4QlKAEynT/m8+V63L4LGwg1PGKD/XgJTl7YNc6kI5gnzcj1fBGV23WO+sEx8kG3L3bKELV16poGgsW47wNmADph1CNozHFAP8AnJbewi+Q+awERoW8IDIQHt71BnBQ0kNFv8Jfy1x8qtr0i859fnjjeLRTBmo6UbqE4HS8dFr3pEg4W3mIh7xjui/mIj9R5ob3t7M9xf2k6wGzTOYGO9eIA9k2cToFyO450wTXi8d3d3wUE3zYToHNWbz/AjRlu3+Jf+KYzNLk5geKWOoV1b/lN8CgDzd5Mn0z/uEd1+f36USfAYqto0IYxJbukRGCZ37isPh1LhnIZq9W9yx3/35D2y3Bb87/lRh0khVMkw5ImgeQ7G4Fo0tHhzqUuUk4EcUOaAxNF7wXoe43yXQCSEn9UlCHBmeFs4I9nlyWCRQ09dsCq3n1I8z2CIhCygro/AgCOR03CORmAQc+DotgAwiiRCTO+a9k8ICGyGkJF0twW92OO8QgJUPL6E5zUcDByCufveBhiNt99lam8f5SBWWUoICIgArBNmhtwnVhu5RmKYB3khnIrrqL0tI4yizWBxLmAxNBqHZgu6a1Pce7+bcCMMdSPzUbQ8Ey/zgMbQ2PU2a+cYLpzRCaXNS7uWWgCjyJbPFCGRmGYALvsJRXyUOiJpOhH2qPlYE0Mz3VR7Omchldo+3NnZOdx2lXHrkF4DJQiJDhpEo3L7iSuoI45MEeGZ5MTExF+vX79+1vD1Tm2RirT7AxOMtnsQIE8QhlXTq8WFJ8uiJZJUIi8XUI1yDAnTuiGKeY1bVCy7riQSxAdxDYL2u6NCLCEODZOC3axRSqX8Gfhq+hwTaNjPM2SktVWhtPICq0Tzk6l0etJ/O5vgJBABY7jNJnP/N4M3zqR1HbEIN05r3NRB3z+RCUhAGe49J6Hkf81lHhqV0r3TBHhsIS3eESEXDWXzB86DAAiU4QgfBv+rd5PAokkQ33oIiyV4j8qkP7ElhJFOLeIZcDrgUPJNBeCEeWD/rP79PmmQzRpbk57WCEF7O+oP905MvVRYnDd0XYCluTU6gubLewETgbhhlLlB7/JjWqNKBkQwf8kJQJwbdC5lTwa5I3TeH8FiuYwzoQEC4oaEbkYvBEPw6QqWvY43tecKhRuOWG32SepSkJv3Fn0RGAHpCY0AYDew3uCb1KVUgHsoF317OXtbHEeNOYG4gbZov1CaDYLgulnRLYbwI3BX49yAEJIJvSEjIILvxnQy2G08jmgkvXQsfq4Nwa8Gk9NByUbrERJqb+9NnTFpUSc2GABE8E0Hslhb/ZVUIMmAyqpvOUImqW7KdG4MxqmFtJ/XMIJ5jhAaJcDJsKuBsJhKLYDx069UYs2nkXy2JbmA1zoNZjNFwCsfn4JUwksAze4GbwVOe2/Czu7++IVspvmc1OrP0Cr9KWnSb93JmvO1IBz5XDchSoOBW5cAeM3TX/yi+ToRfBLiWn/BoUGEl66ccSDo3/N3jQzmezXC27hgcnxVhZDUC6QbYsBFVVqR4qtH0+02RXw6M61AyCSaQMAY8JQnRzjPZDKMIv42k3nuRrD7QugE4oAh7c7x55lkMpnJrCKK+FEy89a1zV17VL1OAmt8XOcsp8mNeYoBAyAQiufxl+CRBNOekbTuot4/29/32eTJ45+9I0Bj9wdXdG4VoYs2EYHESzyZXJ1eBQSYJJl0xxtKhXO9SfXDq0+5LFDu06vPqm3qj3vHejuJesdGBsb9CaT5PA1qURzmM7A6Hn87/fIIYiRXFalwpLFeOHuUy+VuEYGHr6TOeDzC7CcUI0/rql3a57SPXJEUX80kTyDGSxz+kOf5+aoEoZ3LZs9seJRl9hOK7CvXRuOdY50u9Y6syHdpX7Ikax4BYRqGDsA4SbI6Go/HJWVr1E4Fr3T4nHMAYFd8FLdaecgZznljZFC2T/46LW5ugn13cegnpcGjjCNlOjzIugGgst/5rf4Y4QiePuUYxgY8nUAXPaIbQBIkX66iBPBCiAurf5UbXikIAMMDzgeMAGTx4OnpwIgdVWNSP9hvSyKJNxV1BDBNPAfliLQzWRxhJ5zb927o+EAIKdsP4yPU/t6np6fjK0/GT09/suokzwc7lsxp9/IZl1CYxhgh/vzkxMlATuaxZJZH0WeHD159EhhoPtzvJcd7ZYAd8gHwH8ogL67sQlnGdVIVRlLmbRwdffJExoXQLjhBlcpiIue+O5/BW/0xRnIAPPz5hOg+OPY/O9kLMiVENzgj6ZyzOZ50zXjk+sKu94rtkQPhgXEmPJPDtZXEfS/wwOnjQaLH4NAzN5xKd89iuOO2q0WDQDqybYYznmNAImF0Qn0pJzhzpnLO+C5CZfdtJ0CEcUEMQe4GV2/gQglFEucE0ClEJ5AL6D98esIjV0NwIuRgVbrfyRAGHg7eH3lINMgQOh/WPZwA3//IwQAjiQud+ElGbBCEgOWyqhzxTsghGd+zuRzf6nJ2OUIIT4zxsRWSDI9thDFJURLuRnVfbhPaGkgFYcVGCY5UNyYRfeBMzQpT0Rsb4aOxMsYhnK4YY09wGP3kEHol/U284ZGkNLv4j7obs9qx3KEEJ0KLlCC8shFyj4w3ORvHThIQSYO9NsJg58rT3jEiDqGz19sJ8BaE90KHQ5FEzQapwCUG6cp8U1MlNNcDsvsfmdm5R/ucG97Qyom98PP08djYCJKIMED1lMYUdwcGX5bs2EENmqSCMGjICBJ2On9484iKi/hHRpaZnd1/9ICrVUYnj3B6anWSRsYHEhz9kEbuC/WVpyBliZZWaDa1Gyw6+WymBHYqi3lw9imLU1fIhFfZ78RsiJPjPCQirNSNkcd/IN0XEMgA4kpr/qxYkk9pFEm0F2T4xoYJpuW35xFHOKfr3L9BU6ZmA5xc7vvHrBRh8OHPkU5ZLuAON+B+Mz4YxNIKIokYDmgy7+MiwXPTe8R2jKfZswcAgZj9BtZazg2iFx4bpyNPsTodCGM/ZT1ayEi8CCUpDSMJhw9cvbWrCeRdDUQTh/AGTUbYbIRzi3ODmM6gqHZa0lyQtQbDUVppWbIjiaYCHTbuSghUC85vdjRhq2/lvkGz35CGx9wgFNWBAevJ2H2sXh5hTBJDSI7Syk8aMJJwWc3Q2kQGo/fiXfTKNTNrC5/oeArMzp7hESP37TN+8t9CaxscGbgv6wuqWdWJQC+9IQYYSXDChqlAshkv0350iG1RfeqCMGQ/PsA1Kvvtc/aTQerVLQNn+gP3gPHHCpLfgIHk+p0Xkg40kmBZjZ+TtYNjvralPINEBwzjAZWR+/zxFX746uxb7hZe9fBjHsiFXsmA8VD1JpaJfrmCW4YmbtuhhNc96HQSF0ZJfmv4exoe9xaSRmCf+voAvMCEkgGMefywPXj/yUCvuzur44iKsyrDqhK0HSRBnA18zqbsfxqVRBJj+JC9lXvDCHK3yLDNLXkGgOWkD/dyCIoljxSBhtJdHElHcbDcwdnM3X9EN/VF2CeFM/vmw9n+2TdUaHO5Bx/3zz4/IHmCBli68Bx07oAg+DuBbw/k/qQ4i6RpMqbGnWeNdM4EszUPPJ3KHoP/kIpLFp50+d/pWOaPUyfUgyBwNyiBSAK1aBUPGncdp+680piT5DyeIGorKUq0JRCRAFOdlOQl/BoGcwNcb67G6bjnzGU9BOdJGFHsJIzxhDuZ5xTICW2EBJcNqCiBsvo2g7N5VFwr6yIoT0ciAu6U5IqSQXpC0i34a2AWCShSlHAkJU/w6Rj+/KmFVhsJjfsiofROSKoZRnR8wKMgN9zmIomOGVw5CrZLzdPCypPzTwK+XcJO6FE8HpGzMfHb7B42/Q/2IdI7OW/As9uuSySq4U4tlBT2NUQwpOJsxldnTxr9rQutSyTw7eGFKjbZjY0MelyoUgohsMsm8fMM7s3cNfKGLm3ChZr/hSoodrnw52DQECIyUaCwc92gHmXsbN4lLzekzxqXC4ks61d+NcVCFsp/v/Ae3G+jBEj7+74Xba9LCoRfMj9cmQqE3WYbpq9dBUKy2YbpySobF//3X3L979/ww/OqlZBMmV+cXWjgI6TrsVg1Gv2XQndqU0a1r6q5r9LiL3168iT6YMrAnzNbH471/Cd6R63+ak+kR29f8DOsU+nG72aDN0nq3dfKqwIIIhEPhOh/RyKRnrre3koL/rdqegj9dNAPX8YEPeP9SoL/iUCEst7u5qERAX4fz6HZ1OSk/SHmeqr39UAL++AXXxCTHSpU4QaRNa3dgUBKa/xel1Lo84/Zx7TOa7Fg+0CobxSiUSlD/xraoq/u8cYlBpBaED53ObDQ3bZwP9D6WZ3fT7L6MEL14kqVDf3/wZAeZRXf01zCR0/jl4o8NIuDkEAsaNx4X+7BCGW/dPaKpBK8sZweOYBwLbfXwv2lFzRul46QONrwLKo4kpQ7AVV0IRU0Cf01m05plIY6cULVqKkJiBeUkYQ+q/pGPod+Fu7ZZ5sqRgAV8+JKVVVJLkBOudCHX9/EL/uXUmlf11rECajoX2yxYOI/IPmqQgiUNal0U1/KwMVmHVRO6ZxWoQjoRWixi6H2jm4EpHireZh6N4DAfRJABBrRs+Ze163RbK7D/0kjKbphI/SoZ73SjXwDgK3KcI9tKKd6X4TzgqIx1E5tL/SFNXK7ZA3HsKUOP5Tt4wv+p6pH7yK2nHsIT9VYTNad7MML81nhhcLFGsegNyndgOrEDY5A4EyD1eaqX6K/Nzhn6Q+s1y/iBUdN4W3zOLz1HgdrU1QWSg+VxR9ej0zlEZSV9aZFB1JHWRRCRJ2p/GZelfVmVZUaSsl8TKtzmzWvsrL+JMZ8lTetrvxpIZAifU2qrBRBjHnx+Cp/uCoyNKmysngWjyFf89UF04HQpMpqH2/hGFa0CuaaiNCsyqo4hqJt8ii3+iJOhWKyU9zAWZE+jVSX/Wi1x0nQnMrKHcqeCAchmtcnCfO62wlNCiU+JzmIssgg4CFVJATqVeiNShh1In0xYqor0Hsi5Tr3U1UpQZOag8OIGAl8SaT3RarlClC52uN6kW4TXmGtVOr0oSNkIn3Da/A1WagDE5EU9qMNQgKoAzP6aHS7bY0hiKrMQl95jbbXKfJu6Gi7OxRgiA1XrbrXwVYrpDGDLPzJdFlx2xoDEGXXs1oKq65GYoQBZV/EzdADIGKuZ7UUUl2lq2bCUJFkaMMIYdXVNeIGulIpu+tPLNZYMoRVV5kb6EGz3L2qUTeEVVdZsrLRrL7W2FF3I4S1BGX22rFbkeR1Iwpr+caV0gr35HVAhDav2m9JexyUJK+DK6x5le9ofVUWTZK8DqzQ5lVhjc/loCSvA4ZXaPOqJRgGFjVAdSjLNVsEdUxYddXBEOkZZoo512xBEUJbNliatgXvcaG5QZcheKUNcfVmBTZOUyEuom+KIcyzkzfGEB7CTTGEepL4phhCRLghhtBmbsLQ5zGiNjq8hnzJxKqXq2vys1zep7481JRzxPVKuQodIg5PjXqhaRdBgUMq5TUOpMEVdCTkhFaBIEMaRwgxoa3y2lrZPRFUYo2eiCEKMZKqw7HY8HBVhKjEhmNIjVO8aAv0bVq/pAiydZhrqAygcYoXM/7ffnx9srC9w7FKHbmiHuEBGqJ4Ab/3T+tL5a9JFWIyWbS5AIJSvMBfXNjId4I1rKrc6sYoXtBvXtT6nstrkxaBFsUL7qsjZ8JEqHu5YTi2ppvdL8TvvgwTgaWDy/xhdLm2LkCoWrYDQOO7g6+XITLsohgeXqvQdlF35IvbF06AIF91eU2yyjwFeFiti69XHZA+AE1AAKqXcUUl4eOU5apcPR4AQb/s8toEKaoV1UkUq+wMtz4lQLi9LYicEMMqgJB7WyCVuf7tAdDKCPYY6AkAFGp7DioI4QfQFnJvC6yKP0DYvS2o/AFaHcHvW7QxQhN6m770EJrT2zT1TAshvKVnA9JDaNH2jPWXFkIL9zbDeK2F0NK9zfsL2alCXXoGlR5CS7dn9xexSyOp2WZ6SROhlXvbnlYctTSCFkFrt2dNhFbubXoFqaV7myZCC/c2rUG1raWXnroILdzbtAbVtpbubf8ABK1Zu62le5vWrN3W0r1Nc1Bt5aWnNkLrtme9QbWl27M2Quv2Nr1Zu62Vl566BC3cnrUJWre36Y5I/wiEVm3P2oNq67bnAAit2tt0B9UW7m0BEFq1t+nO2m2tu/TUnbWhmm2rQv8ABN1Zuy1Ib/t/S/0q+7H7IlQ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6" descr="data:image/png;base64,iVBORw0KGgoAAAANSUhEUgAAAMIAAAEDCAMAAABQ/CumAAABaFBMVEX/////wZcSubv50AX/++vWHnw+QkvxwhHmTzOv0TfvrYFKTlT50QT5zgD/++wAtrjwvgD/78NhwOb/vpHlSCluxOg6RVf///X/78bVriP/vI7TAHH//vpRVVrshXbUAHTukYPnWD+M1terzyTup3fnkbcrMDvkPBP0yA3lQh/75+SpzhnjMADhc6Pm9fWs2/F7yervm4+goaX/2sP2zcj83nBHurb/5dXC5PTre2vF3Xrm9PuU0u3/0LEwNT/W7fj/8OfP45Tr89T0vLX+6KXJ6+z/x6LxqaC82GDFxsj72lrOv6G11EoiKDT944vx9+Hg7bz+9tpuzc7lhK+x4+T77PPfZZ361Ta3uLrzyTrM4Y3n8cv55KPC3HL43Yv52tbvuND00ODbRY3zydv44Or21nLp6urY6KltcHUVHSy85ufW19iIio7vt8/sp8XzyDXpZlDfZp2cf2+jlo+2kXpjaHKpjzu0oGVq1MhRAAAYR0lEQVR4nN2diV/TSrvHU8AK1RZb6JteGihSLEuVIhWKQEtZ5ICCLIoLqwuL54jLe+977v337+yZSWaSSYW0nt/Hj9Y2pM83zzpJaA3jBrUx9eVONBrtv5r6epNvc2Pa+LJVq0WxaoXC1UWzDQqqr/2FqKDa1m8GcbUVdalWeNdss/R10V9zEwAVrpptma4upPYjR3xptm2aUhL8Ngz9HgjRwlSzzdPQFJ8HtUL0TrQ/yj211fot4oKrRbXa1IUxVfja/5WDuNNsC331xTYWFyDgFWPqaoORtXxp5ZxAwn5qy5j6YvS/u/O7uMHOhNoVfQYQ3Nm4YAiFFs8GLhHIM1MgngBBwbiqiWwtKjuOajTkQSAhAjy1IjXVRD+9Y3G0RZ+aqhEC1jC2Wnres1Ohnz21tXERhQR/X/0WyXDFENgkMVV4V5iaKmx8+UJdVGvpsvqFZTPL2ak//9yCf7a2aJ60NsLfUZcXbH0t/A4IthckZef3CCQ7FwruskP5ChtNsMxbpclF+vCdqznbYj3DpitNzodlpLfSqRSFoOEuq/5sAKR9u5RKpRaN1tBsOp1awA+5lYFjnHvH6HCmz6bS6YUWcYIxX5oEDLPosZ0M0Vo/v9E75+gBCNILreGE2UkQD8Ac/D8ukoDsvL2ynydxVAI/BH6yeRSLJfzPQgqZQZ3gWDkX+t99vTAuNq4KnHPo6hk4AePjH50vhYyQSs0TB8DDuJCapC9siCfBaoWtrUKBX04X6JaLcB/zJeiK0jzcx6z8rX5NiZ2l482uzfW5y2XxhflUGiQxeXPDmEzZeflFfhqMEdh9bQHXo0V0IOZnaUWgmni9t9fW1rY39HqiUfuty81iPt8Flc8X8wfb3Gul1GSahQBE4l7zRKj9zR8I+i8MR7BD3v6htu7u7jYo+O9QQwSXRWw+Vb54nGAvghKUnlQk4lfJ+VRbincrgR3aTWJij5hP1d0dHGK5SwRAKl7Sl2EJKs0qqvqGmqGmWO0szi4ABJrQrx0AGOJZMILLohsAemKdvI6S0Bm8vgy1OwqCebi3FJ029twACCKQIw7kBIBh06LvulhSl/SLO7KE2FKfUC1xLp2REwCGPX2CpbxgtRBSm3q7mNpyQtSiegOqkiAIw47gg21jWxpLPrq44ttBrRDVXCQooihYLCV4giIspcv8M/lL3z0QbdD1/la/9vXC11IClt7dei1inT/oc8AnO8axUJdMXQaS1wX/DZmctRT9szdhP6+zk0N0yEFPA+0MOGG7CGxeBj2u2LXZhVpFfk7foi8BEYZEhAkUVt2vbTT42FfrLFrMneM8dEB+yehaQhOGdQAZigmfXdhCK7UACA4CFFggAZ5xGeK/k23khGNjew4PRnlw/OFhP1yaOz4wjc0uhKQteG5MH0HMBOCUZ8YEGC4muu1ep9HhcEGdM9bz0PhDy7g87jCsHTQtgRDCiaKPYATyAp8GbbA6oRIECIaGqB80CusmzlmMkt+eW4eO2VlGYODw51mZ0hTIaG2EiW4HAfh3BoChI89iyW8vFq6f+UMLRb11aSwfb29fmkVci3Ywyo4+AshobYRnXBxBm2dmcE1CpZRmum9dXc7TJgwbXBHNGkUQ+0Wc46Q1BEgGkNHaCHw9AsUIFp+ZNhfCXz57OSQI+QNovGmgpQLoyAAI/H1MXj0OgGBM/am7Jd+ZQQZjw0FJEhH8yuoOHYjAYH1gbZvF/KV1mAc+6QB/sdlJc8gg0vaCOFxgw2E+twkIfkPGJZvpQFNe7jKLcKw76DKKlwluAg+GsKF7ScRG6O6mXrD/0kVgXgDVyDSWMMIcQFg3LHtiDYBg+W/iRoCVc6JRhEMWSIcGSGMQSHPLl8D+JWPu0mQM+iOG2RGAYUiY5oYUCH65sE2D5RjkLkjgbTAX5fPHhrmZLy4fFvWGVYvZbXV0cI/9EF5rIfi2Z3Kki4llVFSXjaUiyGzcF0BEka7hvY9ER4fJCCgDe1KtZ1oIfgR0rl5HD4rm+jEoS9vLqF3kSYcDHc9zF8xw/IB76BdUOgj+cx7pv7iLFQ93lkzLONxGxQjE06ZONiew4QlKAEynT/m8+V63L4LGwg1PGKD/XgJTl7YNc6kI5gnzcj1fBGV23WO+sEx8kG3L3bKELV16poGgsW47wNmADph1CNozHFAP8AnJbewi+Q+awERoW8IDIQHt71BnBQ0kNFv8Jfy1x8qtr0i859fnjjeLRTBmo6UbqE4HS8dFr3pEg4W3mIh7xjui/mIj9R5ob3t7M9xf2k6wGzTOYGO9eIA9k2cToFyO450wTXi8d3d3wUE3zYToHNWbz/AjRlu3+Jf+KYzNLk5geKWOoV1b/lN8CgDzd5Mn0z/uEd1+f36USfAYqto0IYxJbukRGCZ37isPh1LhnIZq9W9yx3/35D2y3Bb87/lRh0khVMkw5ImgeQ7G4Fo0tHhzqUuUk4EcUOaAxNF7wXoe43yXQCSEn9UlCHBmeFs4I9nlyWCRQ09dsCq3n1I8z2CIhCygro/AgCOR03CORmAQc+DotgAwiiRCTO+a9k8ICGyGkJF0twW92OO8QgJUPL6E5zUcDByCufveBhiNt99lam8f5SBWWUoICIgArBNmhtwnVhu5RmKYB3khnIrrqL0tI4yizWBxLmAxNBqHZgu6a1Pce7+bcCMMdSPzUbQ8Ey/zgMbQ2PU2a+cYLpzRCaXNS7uWWgCjyJbPFCGRmGYALvsJRXyUOiJpOhH2qPlYE0Mz3VR7Omchldo+3NnZOdx2lXHrkF4DJQiJDhpEo3L7iSuoI45MEeGZ5MTExF+vX79+1vD1Tm2RirT7AxOMtnsQIE8QhlXTq8WFJ8uiJZJUIi8XUI1yDAnTuiGKeY1bVCy7riQSxAdxDYL2u6NCLCEODZOC3axRSqX8Gfhq+hwTaNjPM2SktVWhtPICq0Tzk6l0etJ/O5vgJBABY7jNJnP/N4M3zqR1HbEIN05r3NRB3z+RCUhAGe49J6Hkf81lHhqV0r3TBHhsIS3eESEXDWXzB86DAAiU4QgfBv+rd5PAokkQ33oIiyV4j8qkP7ElhJFOLeIZcDrgUPJNBeCEeWD/rP79PmmQzRpbk57WCEF7O+oP905MvVRYnDd0XYCluTU6gubLewETgbhhlLlB7/JjWqNKBkQwf8kJQJwbdC5lTwa5I3TeH8FiuYwzoQEC4oaEbkYvBEPw6QqWvY43tecKhRuOWG32SepSkJv3Fn0RGAHpCY0AYDew3uCb1KVUgHsoF317OXtbHEeNOYG4gbZov1CaDYLgulnRLYbwI3BX49yAEJIJvSEjIILvxnQy2G08jmgkvXQsfq4Nwa8Gk9NByUbrERJqb+9NnTFpUSc2GABE8E0Hslhb/ZVUIMmAyqpvOUImqW7KdG4MxqmFtJ/XMIJ5jhAaJcDJsKuBsJhKLYDx069UYs2nkXy2JbmA1zoNZjNFwCsfn4JUwksAze4GbwVOe2/Czu7++IVspvmc1OrP0Cr9KWnSb93JmvO1IBz5XDchSoOBW5cAeM3TX/yi+ToRfBLiWn/BoUGEl66ccSDo3/N3jQzmezXC27hgcnxVhZDUC6QbYsBFVVqR4qtH0+02RXw6M61AyCSaQMAY8JQnRzjPZDKMIv42k3nuRrD7QugE4oAh7c7x55lkMpnJrCKK+FEy89a1zV17VL1OAmt8XOcsp8mNeYoBAyAQiufxl+CRBNOekbTuot4/29/32eTJ45+9I0Bj9wdXdG4VoYs2EYHESzyZXJ1eBQSYJJl0xxtKhXO9SfXDq0+5LFDu06vPqm3qj3vHejuJesdGBsb9CaT5PA1qURzmM7A6Hn87/fIIYiRXFalwpLFeOHuUy+VuEYGHr6TOeDzC7CcUI0/rql3a57SPXJEUX80kTyDGSxz+kOf5+aoEoZ3LZs9seJRl9hOK7CvXRuOdY50u9Y6syHdpX7Ikax4BYRqGDsA4SbI6Go/HJWVr1E4Fr3T4nHMAYFd8FLdaecgZznljZFC2T/46LW5ugn13cegnpcGjjCNlOjzIugGgst/5rf4Y4QiePuUYxgY8nUAXPaIbQBIkX66iBPBCiAurf5UbXikIAMMDzgeMAGTx4OnpwIgdVWNSP9hvSyKJNxV1BDBNPAfliLQzWRxhJ5zb927o+EAIKdsP4yPU/t6np6fjK0/GT09/suokzwc7lsxp9/IZl1CYxhgh/vzkxMlATuaxZJZH0WeHD159EhhoPtzvJcd7ZYAd8gHwH8ogL67sQlnGdVIVRlLmbRwdffJExoXQLjhBlcpiIue+O5/BW/0xRnIAPPz5hOg+OPY/O9kLMiVENzgj6ZyzOZ50zXjk+sKu94rtkQPhgXEmPJPDtZXEfS/wwOnjQaLH4NAzN5xKd89iuOO2q0WDQDqybYYznmNAImF0Qn0pJzhzpnLO+C5CZfdtJ0CEcUEMQe4GV2/gQglFEucE0ClEJ5AL6D98esIjV0NwIuRgVbrfyRAGHg7eH3lINMgQOh/WPZwA3//IwQAjiQud+ElGbBCEgOWyqhzxTsghGd+zuRzf6nJ2OUIIT4zxsRWSDI9thDFJURLuRnVfbhPaGkgFYcVGCY5UNyYRfeBMzQpT0Rsb4aOxMsYhnK4YY09wGP3kEHol/U284ZGkNLv4j7obs9qx3KEEJ0KLlCC8shFyj4w3ORvHThIQSYO9NsJg58rT3jEiDqGz19sJ8BaE90KHQ5FEzQapwCUG6cp8U1MlNNcDsvsfmdm5R/ucG97Qyom98PP08djYCJKIMED1lMYUdwcGX5bs2EENmqSCMGjICBJ2On9484iKi/hHRpaZnd1/9ICrVUYnj3B6anWSRsYHEhz9kEbuC/WVpyBliZZWaDa1Gyw6+WymBHYqi3lw9imLU1fIhFfZ78RsiJPjPCQirNSNkcd/IN0XEMgA4kpr/qxYkk9pFEm0F2T4xoYJpuW35xFHOKfr3L9BU6ZmA5xc7vvHrBRh8OHPkU5ZLuAON+B+Mz4YxNIKIokYDmgy7+MiwXPTe8R2jKfZswcAgZj9BtZazg2iFx4bpyNPsTodCGM/ZT1ayEi8CCUpDSMJhw9cvbWrCeRdDUQTh/AGTUbYbIRzi3ODmM6gqHZa0lyQtQbDUVppWbIjiaYCHTbuSghUC85vdjRhq2/lvkGz35CGx9wgFNWBAevJ2H2sXh5hTBJDSI7Syk8aMJJwWc3Q2kQGo/fiXfTKNTNrC5/oeArMzp7hESP37TN+8t9CaxscGbgv6wuqWdWJQC+9IQYYSXDChqlAshkv0350iG1RfeqCMGQ/PsA1Kvvtc/aTQerVLQNn+gP3gPHHCpLfgIHk+p0Xkg40kmBZjZ+TtYNjvralPINEBwzjAZWR+/zxFX746uxb7hZe9fBjHsiFXsmA8VD1JpaJfrmCW4YmbtuhhNc96HQSF0ZJfmv4exoe9xaSRmCf+voAvMCEkgGMefywPXj/yUCvuzur44iKsyrDqhK0HSRBnA18zqbsfxqVRBJj+JC9lXvDCHK3yLDNLXkGgOWkD/dyCIoljxSBhtJdHElHcbDcwdnM3X9EN/VF2CeFM/vmw9n+2TdUaHO5Bx/3zz4/IHmCBli68Bx07oAg+DuBbw/k/qQ4i6RpMqbGnWeNdM4EszUPPJ3KHoP/kIpLFp50+d/pWOaPUyfUgyBwNyiBSAK1aBUPGncdp+680piT5DyeIGorKUq0JRCRAFOdlOQl/BoGcwNcb67G6bjnzGU9BOdJGFHsJIzxhDuZ5xTICW2EBJcNqCiBsvo2g7N5VFwr6yIoT0ciAu6U5IqSQXpC0i34a2AWCShSlHAkJU/w6Rj+/KmFVhsJjfsiofROSKoZRnR8wKMgN9zmIomOGVw5CrZLzdPCypPzTwK+XcJO6FE8HpGzMfHb7B42/Q/2IdI7OW/As9uuSySq4U4tlBT2NUQwpOJsxldnTxr9rQutSyTw7eGFKjbZjY0MelyoUgohsMsm8fMM7s3cNfKGLm3ChZr/hSoodrnw52DQECIyUaCwc92gHmXsbN4lLzekzxqXC4ks61d+NcVCFsp/v/Ae3G+jBEj7+74Xba9LCoRfMj9cmQqE3WYbpq9dBUKy2YbpySobF//3X3L979/ww/OqlZBMmV+cXWjgI6TrsVg1Gv2XQndqU0a1r6q5r9LiL3168iT6YMrAnzNbH471/Cd6R63+ak+kR29f8DOsU+nG72aDN0nq3dfKqwIIIhEPhOh/RyKRnrre3koL/rdqegj9dNAPX8YEPeP9SoL/iUCEst7u5qERAX4fz6HZ1OSk/SHmeqr39UAL++AXXxCTHSpU4QaRNa3dgUBKa/xel1Lo84/Zx7TOa7Fg+0CobxSiUSlD/xraoq/u8cYlBpBaED53ObDQ3bZwP9D6WZ3fT7L6MEL14kqVDf3/wZAeZRXf01zCR0/jl4o8NIuDkEAsaNx4X+7BCGW/dPaKpBK8sZweOYBwLbfXwv2lFzRul46QONrwLKo4kpQ7AVV0IRU0Cf01m05plIY6cULVqKkJiBeUkYQ+q/pGPod+Fu7ZZ5sqRgAV8+JKVVVJLkBOudCHX9/EL/uXUmlf11rECajoX2yxYOI/IPmqQgiUNal0U1/KwMVmHVRO6ZxWoQjoRWixi6H2jm4EpHireZh6N4DAfRJABBrRs+Ze163RbK7D/0kjKbphI/SoZ73SjXwDgK3KcI9tKKd6X4TzgqIx1E5tL/SFNXK7ZA3HsKUOP5Tt4wv+p6pH7yK2nHsIT9VYTNad7MML81nhhcLFGsegNyndgOrEDY5A4EyD1eaqX6K/Nzhn6Q+s1y/iBUdN4W3zOLz1HgdrU1QWSg+VxR9ej0zlEZSV9aZFB1JHWRRCRJ2p/GZelfVmVZUaSsl8TKtzmzWvsrL+JMZ8lTetrvxpIZAifU2qrBRBjHnx+Cp/uCoyNKmysngWjyFf89UF04HQpMpqH2/hGFa0CuaaiNCsyqo4hqJt8ii3+iJOhWKyU9zAWZE+jVSX/Wi1x0nQnMrKHcqeCAchmtcnCfO62wlNCiU+JzmIssgg4CFVJATqVeiNShh1In0xYqor0Hsi5Tr3U1UpQZOag8OIGAl8SaT3RarlClC52uN6kW4TXmGtVOr0oSNkIn3Da/A1WagDE5EU9qMNQgKoAzP6aHS7bY0hiKrMQl95jbbXKfJu6Gi7OxRgiA1XrbrXwVYrpDGDLPzJdFlx2xoDEGXXs1oKq65GYoQBZV/EzdADIGKuZ7UUUl2lq2bCUJFkaMMIYdXVNeIGulIpu+tPLNZYMoRVV5kb6EGz3L2qUTeEVVdZsrLRrL7W2FF3I4S1BGX22rFbkeR1Iwpr+caV0gr35HVAhDav2m9JexyUJK+DK6x5le9ofVUWTZK8DqzQ5lVhjc/loCSvA4ZXaPOqJRgGFjVAdSjLNVsEdUxYddXBEOkZZoo512xBEUJbNliatgXvcaG5QZcheKUNcfVmBTZOUyEuom+KIcyzkzfGEB7CTTGEepL4phhCRLghhtBmbsLQ5zGiNjq8hnzJxKqXq2vys1zep7481JRzxPVKuQodIg5PjXqhaRdBgUMq5TUOpMEVdCTkhFaBIEMaRwgxoa3y2lrZPRFUYo2eiCEKMZKqw7HY8HBVhKjEhmNIjVO8aAv0bVq/pAiydZhrqAygcYoXM/7ffnx9srC9w7FKHbmiHuEBGqJ4Ab/3T+tL5a9JFWIyWbS5AIJSvMBfXNjId4I1rKrc6sYoXtBvXtT6nstrkxaBFsUL7qsjZ8JEqHu5YTi2ppvdL8TvvgwTgaWDy/xhdLm2LkCoWrYDQOO7g6+XITLsohgeXqvQdlF35IvbF06AIF91eU2yyjwFeFiti69XHZA+AE1AAKqXcUUl4eOU5apcPR4AQb/s8toEKaoV1UkUq+wMtz4lQLi9LYicEMMqgJB7WyCVuf7tAdDKCPYY6AkAFGp7DioI4QfQFnJvC6yKP0DYvS2o/AFaHcHvW7QxQhN6m770EJrT2zT1TAshvKVnA9JDaNH2jPWXFkIL9zbDeK2F0NK9zfsL2alCXXoGlR5CS7dn9xexSyOp2WZ6SROhlXvbnlYctTSCFkFrt2dNhFbubXoFqaV7myZCC/c2rUG1raWXnroILdzbtAbVtpbubf8ABK1Zu62le5vWrN3W0r1Nc1Bt5aWnNkLrtme9QbWl27M2Quv2Nr1Zu62Vl566BC3cnrUJWre36Y5I/wiEVm3P2oNq67bnAAit2tt0B9UW7m0BEFq1t+nO2m2tu/TUnbWhmm2rQv8ABN1Zuy1Ib/t/S/0q+7H7IlQ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8" name="AutoShape 8" descr="data:image/png;base64,iVBORw0KGgoAAAANSUhEUgAAAMIAAAEDCAMAAABQ/CumAAABaFBMVEX/////wZcSubv50AX/++vWHnw+QkvxwhHmTzOv0TfvrYFKTlT50QT5zgD/++wAtrjwvgD/78NhwOb/vpHlSCluxOg6RVf///X/78bVriP/vI7TAHH//vpRVVrshXbUAHTukYPnWD+M1terzyTup3fnkbcrMDvkPBP0yA3lQh/75+SpzhnjMADhc6Pm9fWs2/F7yervm4+goaX/2sP2zcj83nBHurb/5dXC5PTre2vF3Xrm9PuU0u3/0LEwNT/W7fj/8OfP45Tr89T0vLX+6KXJ6+z/x6LxqaC82GDFxsj72lrOv6G11EoiKDT944vx9+Hg7bz+9tpuzc7lhK+x4+T77PPfZZ361Ta3uLrzyTrM4Y3n8cv55KPC3HL43Yv52tbvuND00ODbRY3zydv44Or21nLp6urY6KltcHUVHSy85ufW19iIio7vt8/sp8XzyDXpZlDfZp2cf2+jlo+2kXpjaHKpjzu0oGVq1MhRAAAYR0lEQVR4nN2diV/TSrvHU8AK1RZb6JteGihSLEuVIhWKQEtZ5ICCLIoLqwuL54jLe+977v337+yZSWaSSYW0nt/Hj9Y2pM83zzpJaA3jBrUx9eVONBrtv5r6epNvc2Pa+LJVq0WxaoXC1UWzDQqqr/2FqKDa1m8GcbUVdalWeNdss/R10V9zEwAVrpptma4upPYjR3xptm2aUhL8Ngz9HgjRwlSzzdPQFJ8HtUL0TrQ/yj211fot4oKrRbXa1IUxVfja/5WDuNNsC331xTYWFyDgFWPqaoORtXxp5ZxAwn5qy5j6YvS/u/O7uMHOhNoVfQYQ3Nm4YAiFFs8GLhHIM1MgngBBwbiqiWwtKjuOajTkQSAhAjy1IjXVRD+9Y3G0RZ+aqhEC1jC2Wnres1Ohnz21tXERhQR/X/0WyXDFENgkMVV4V5iaKmx8+UJdVGvpsvqFZTPL2ak//9yCf7a2aJ60NsLfUZcXbH0t/A4IthckZef3CCQ7FwruskP5ChtNsMxbpclF+vCdqznbYj3DpitNzodlpLfSqRSFoOEuq/5sAKR9u5RKpRaN1tBsOp1awA+5lYFjnHvH6HCmz6bS6YUWcYIxX5oEDLPosZ0M0Vo/v9E75+gBCNILreGE2UkQD8Ac/D8ukoDsvL2ynydxVAI/BH6yeRSLJfzPQgqZQZ3gWDkX+t99vTAuNq4KnHPo6hk4AePjH50vhYyQSs0TB8DDuJCapC9siCfBaoWtrUKBX04X6JaLcB/zJeiK0jzcx6z8rX5NiZ2l482uzfW5y2XxhflUGiQxeXPDmEzZeflFfhqMEdh9bQHXo0V0IOZnaUWgmni9t9fW1rY39HqiUfuty81iPt8Flc8X8wfb3Gul1GSahQBE4l7zRKj9zR8I+i8MR7BD3v6htu7u7jYo+O9QQwSXRWw+Vb54nGAvghKUnlQk4lfJ+VRbincrgR3aTWJij5hP1d0dHGK5SwRAKl7Sl2EJKs0qqvqGmqGmWO0szi4ABJrQrx0AGOJZMILLohsAemKdvI6S0Bm8vgy1OwqCebi3FJ029twACCKQIw7kBIBh06LvulhSl/SLO7KE2FKfUC1xLp2REwCGPX2CpbxgtRBSm3q7mNpyQtSiegOqkiAIw47gg21jWxpLPrq44ttBrRDVXCQooihYLCV4giIspcv8M/lL3z0QbdD1/la/9vXC11IClt7dei1inT/oc8AnO8axUJdMXQaS1wX/DZmctRT9szdhP6+zk0N0yEFPA+0MOGG7CGxeBj2u2LXZhVpFfk7foi8BEYZEhAkUVt2vbTT42FfrLFrMneM8dEB+yehaQhOGdQAZigmfXdhCK7UACA4CFFggAZ5xGeK/k23khGNjew4PRnlw/OFhP1yaOz4wjc0uhKQteG5MH0HMBOCUZ8YEGC4muu1ep9HhcEGdM9bz0PhDy7g87jCsHTQtgRDCiaKPYATyAp8GbbA6oRIECIaGqB80CusmzlmMkt+eW4eO2VlGYODw51mZ0hTIaG2EiW4HAfh3BoChI89iyW8vFq6f+UMLRb11aSwfb29fmkVci3Ywyo4+AshobYRnXBxBm2dmcE1CpZRmum9dXc7TJgwbXBHNGkUQ+0Wc46Q1BEgGkNHaCHw9AsUIFp+ZNhfCXz57OSQI+QNovGmgpQLoyAAI/H1MXj0OgGBM/am7Jd+ZQQZjw0FJEhH8yuoOHYjAYH1gbZvF/KV1mAc+6QB/sdlJc8gg0vaCOFxgw2E+twkIfkPGJZvpQFNe7jKLcKw76DKKlwluAg+GsKF7ScRG6O6mXrD/0kVgXgDVyDSWMMIcQFg3LHtiDYBg+W/iRoCVc6JRhEMWSIcGSGMQSHPLl8D+JWPu0mQM+iOG2RGAYUiY5oYUCH65sE2D5RjkLkjgbTAX5fPHhrmZLy4fFvWGVYvZbXV0cI/9EF5rIfi2Z3Kki4llVFSXjaUiyGzcF0BEka7hvY9ER4fJCCgDe1KtZ1oIfgR0rl5HD4rm+jEoS9vLqF3kSYcDHc9zF8xw/IB76BdUOgj+cx7pv7iLFQ93lkzLONxGxQjE06ZONiew4QlKAEynT/m8+V63L4LGwg1PGKD/XgJTl7YNc6kI5gnzcj1fBGV23WO+sEx8kG3L3bKELV16poGgsW47wNmADph1CNozHFAP8AnJbewi+Q+awERoW8IDIQHt71BnBQ0kNFv8Jfy1x8qtr0i859fnjjeLRTBmo6UbqE4HS8dFr3pEg4W3mIh7xjui/mIj9R5ob3t7M9xf2k6wGzTOYGO9eIA9k2cToFyO450wTXi8d3d3wUE3zYToHNWbz/AjRlu3+Jf+KYzNLk5geKWOoV1b/lN8CgDzd5Mn0z/uEd1+f36USfAYqto0IYxJbukRGCZ37isPh1LhnIZq9W9yx3/35D2y3Bb87/lRh0khVMkw5ImgeQ7G4Fo0tHhzqUuUk4EcUOaAxNF7wXoe43yXQCSEn9UlCHBmeFs4I9nlyWCRQ09dsCq3n1I8z2CIhCygro/AgCOR03CORmAQc+DotgAwiiRCTO+a9k8ICGyGkJF0twW92OO8QgJUPL6E5zUcDByCufveBhiNt99lam8f5SBWWUoICIgArBNmhtwnVhu5RmKYB3khnIrrqL0tI4yizWBxLmAxNBqHZgu6a1Pce7+bcCMMdSPzUbQ8Ey/zgMbQ2PU2a+cYLpzRCaXNS7uWWgCjyJbPFCGRmGYALvsJRXyUOiJpOhH2qPlYE0Mz3VR7Omchldo+3NnZOdx2lXHrkF4DJQiJDhpEo3L7iSuoI45MEeGZ5MTExF+vX79+1vD1Tm2RirT7AxOMtnsQIE8QhlXTq8WFJ8uiJZJUIi8XUI1yDAnTuiGKeY1bVCy7riQSxAdxDYL2u6NCLCEODZOC3axRSqX8Gfhq+hwTaNjPM2SktVWhtPICq0Tzk6l0etJ/O5vgJBABY7jNJnP/N4M3zqR1HbEIN05r3NRB3z+RCUhAGe49J6Hkf81lHhqV0r3TBHhsIS3eESEXDWXzB86DAAiU4QgfBv+rd5PAokkQ33oIiyV4j8qkP7ElhJFOLeIZcDrgUPJNBeCEeWD/rP79PmmQzRpbk57WCEF7O+oP905MvVRYnDd0XYCluTU6gubLewETgbhhlLlB7/JjWqNKBkQwf8kJQJwbdC5lTwa5I3TeH8FiuYwzoQEC4oaEbkYvBEPw6QqWvY43tecKhRuOWG32SepSkJv3Fn0RGAHpCY0AYDew3uCb1KVUgHsoF317OXtbHEeNOYG4gbZov1CaDYLgulnRLYbwI3BX49yAEJIJvSEjIILvxnQy2G08jmgkvXQsfq4Nwa8Gk9NByUbrERJqb+9NnTFpUSc2GABE8E0Hslhb/ZVUIMmAyqpvOUImqW7KdG4MxqmFtJ/XMIJ5jhAaJcDJsKuBsJhKLYDx069UYs2nkXy2JbmA1zoNZjNFwCsfn4JUwksAze4GbwVOe2/Czu7++IVspvmc1OrP0Cr9KWnSb93JmvO1IBz5XDchSoOBW5cAeM3TX/yi+ToRfBLiWn/BoUGEl66ccSDo3/N3jQzmezXC27hgcnxVhZDUC6QbYsBFVVqR4qtH0+02RXw6M61AyCSaQMAY8JQnRzjPZDKMIv42k3nuRrD7QugE4oAh7c7x55lkMpnJrCKK+FEy89a1zV17VL1OAmt8XOcsp8mNeYoBAyAQiufxl+CRBNOekbTuot4/29/32eTJ45+9I0Bj9wdXdG4VoYs2EYHESzyZXJ1eBQSYJJl0xxtKhXO9SfXDq0+5LFDu06vPqm3qj3vHejuJesdGBsb9CaT5PA1qURzmM7A6Hn87/fIIYiRXFalwpLFeOHuUy+VuEYGHr6TOeDzC7CcUI0/rql3a57SPXJEUX80kTyDGSxz+kOf5+aoEoZ3LZs9seJRl9hOK7CvXRuOdY50u9Y6syHdpX7Ikax4BYRqGDsA4SbI6Go/HJWVr1E4Fr3T4nHMAYFd8FLdaecgZznljZFC2T/46LW5ugn13cegnpcGjjCNlOjzIugGgst/5rf4Y4QiePuUYxgY8nUAXPaIbQBIkX66iBPBCiAurf5UbXikIAMMDzgeMAGTx4OnpwIgdVWNSP9hvSyKJNxV1BDBNPAfliLQzWRxhJ5zb927o+EAIKdsP4yPU/t6np6fjK0/GT09/suokzwc7lsxp9/IZl1CYxhgh/vzkxMlATuaxZJZH0WeHD159EhhoPtzvJcd7ZYAd8gHwH8ogL67sQlnGdVIVRlLmbRwdffJExoXQLjhBlcpiIue+O5/BW/0xRnIAPPz5hOg+OPY/O9kLMiVENzgj6ZyzOZ50zXjk+sKu94rtkQPhgXEmPJPDtZXEfS/wwOnjQaLH4NAzN5xKd89iuOO2q0WDQDqybYYznmNAImF0Qn0pJzhzpnLO+C5CZfdtJ0CEcUEMQe4GV2/gQglFEucE0ClEJ5AL6D98esIjV0NwIuRgVbrfyRAGHg7eH3lINMgQOh/WPZwA3//IwQAjiQud+ElGbBCEgOWyqhzxTsghGd+zuRzf6nJ2OUIIT4zxsRWSDI9thDFJURLuRnVfbhPaGkgFYcVGCY5UNyYRfeBMzQpT0Rsb4aOxMsYhnK4YY09wGP3kEHol/U284ZGkNLv4j7obs9qx3KEEJ0KLlCC8shFyj4w3ORvHThIQSYO9NsJg58rT3jEiDqGz19sJ8BaE90KHQ5FEzQapwCUG6cp8U1MlNNcDsvsfmdm5R/ucG97Qyom98PP08djYCJKIMED1lMYUdwcGX5bs2EENmqSCMGjICBJ2On9484iKi/hHRpaZnd1/9ICrVUYnj3B6anWSRsYHEhz9kEbuC/WVpyBliZZWaDa1Gyw6+WymBHYqi3lw9imLU1fIhFfZ78RsiJPjPCQirNSNkcd/IN0XEMgA4kpr/qxYkk9pFEm0F2T4xoYJpuW35xFHOKfr3L9BU6ZmA5xc7vvHrBRh8OHPkU5ZLuAON+B+Mz4YxNIKIokYDmgy7+MiwXPTe8R2jKfZswcAgZj9BtZazg2iFx4bpyNPsTodCGM/ZT1ayEi8CCUpDSMJhw9cvbWrCeRdDUQTh/AGTUbYbIRzi3ODmM6gqHZa0lyQtQbDUVppWbIjiaYCHTbuSghUC85vdjRhq2/lvkGz35CGx9wgFNWBAevJ2H2sXh5hTBJDSI7Syk8aMJJwWc3Q2kQGo/fiXfTKNTNrC5/oeArMzp7hESP37TN+8t9CaxscGbgv6wuqWdWJQC+9IQYYSXDChqlAshkv0350iG1RfeqCMGQ/PsA1Kvvtc/aTQerVLQNn+gP3gPHHCpLfgIHk+p0Xkg40kmBZjZ+TtYNjvralPINEBwzjAZWR+/zxFX746uxb7hZe9fBjHsiFXsmA8VD1JpaJfrmCW4YmbtuhhNc96HQSF0ZJfmv4exoe9xaSRmCf+voAvMCEkgGMefywPXj/yUCvuzur44iKsyrDqhK0HSRBnA18zqbsfxqVRBJj+JC9lXvDCHK3yLDNLXkGgOWkD/dyCIoljxSBhtJdHElHcbDcwdnM3X9EN/VF2CeFM/vmw9n+2TdUaHO5Bx/3zz4/IHmCBli68Bx07oAg+DuBbw/k/qQ4i6RpMqbGnWeNdM4EszUPPJ3KHoP/kIpLFp50+d/pWOaPUyfUgyBwNyiBSAK1aBUPGncdp+680piT5DyeIGorKUq0JRCRAFOdlOQl/BoGcwNcb67G6bjnzGU9BOdJGFHsJIzxhDuZ5xTICW2EBJcNqCiBsvo2g7N5VFwr6yIoT0ciAu6U5IqSQXpC0i34a2AWCShSlHAkJU/w6Rj+/KmFVhsJjfsiofROSKoZRnR8wKMgN9zmIomOGVw5CrZLzdPCypPzTwK+XcJO6FE8HpGzMfHb7B42/Q/2IdI7OW/As9uuSySq4U4tlBT2NUQwpOJsxldnTxr9rQutSyTw7eGFKjbZjY0MelyoUgohsMsm8fMM7s3cNfKGLm3ChZr/hSoodrnw52DQECIyUaCwc92gHmXsbN4lLzekzxqXC4ks61d+NcVCFsp/v/Ae3G+jBEj7+74Xba9LCoRfMj9cmQqE3WYbpq9dBUKy2YbpySobF//3X3L979/ww/OqlZBMmV+cXWjgI6TrsVg1Gv2XQndqU0a1r6q5r9LiL3168iT6YMrAnzNbH471/Cd6R63+ak+kR29f8DOsU+nG72aDN0nq3dfKqwIIIhEPhOh/RyKRnrre3koL/rdqegj9dNAPX8YEPeP9SoL/iUCEst7u5qERAX4fz6HZ1OSk/SHmeqr39UAL++AXXxCTHSpU4QaRNa3dgUBKa/xel1Lo84/Zx7TOa7Fg+0CobxSiUSlD/xraoq/u8cYlBpBaED53ObDQ3bZwP9D6WZ3fT7L6MEL14kqVDf3/wZAeZRXf01zCR0/jl4o8NIuDkEAsaNx4X+7BCGW/dPaKpBK8sZweOYBwLbfXwv2lFzRul46QONrwLKo4kpQ7AVV0IRU0Cf01m05plIY6cULVqKkJiBeUkYQ+q/pGPod+Fu7ZZ5sqRgAV8+JKVVVJLkBOudCHX9/EL/uXUmlf11rECajoX2yxYOI/IPmqQgiUNal0U1/KwMVmHVRO6ZxWoQjoRWixi6H2jm4EpHireZh6N4DAfRJABBrRs+Ze163RbK7D/0kjKbphI/SoZ73SjXwDgK3KcI9tKKd6X4TzgqIx1E5tL/SFNXK7ZA3HsKUOP5Tt4wv+p6pH7yK2nHsIT9VYTNad7MML81nhhcLFGsegNyndgOrEDY5A4EyD1eaqX6K/Nzhn6Q+s1y/iBUdN4W3zOLz1HgdrU1QWSg+VxR9ej0zlEZSV9aZFB1JHWRRCRJ2p/GZelfVmVZUaSsl8TKtzmzWvsrL+JMZ8lTetrvxpIZAifU2qrBRBjHnx+Cp/uCoyNKmysngWjyFf89UF04HQpMpqH2/hGFa0CuaaiNCsyqo4hqJt8ii3+iJOhWKyU9zAWZE+jVSX/Wi1x0nQnMrKHcqeCAchmtcnCfO62wlNCiU+JzmIssgg4CFVJATqVeiNShh1In0xYqor0Hsi5Tr3U1UpQZOag8OIGAl8SaT3RarlClC52uN6kW4TXmGtVOr0oSNkIn3Da/A1WagDE5EU9qMNQgKoAzP6aHS7bY0hiKrMQl95jbbXKfJu6Gi7OxRgiA1XrbrXwVYrpDGDLPzJdFlx2xoDEGXXs1oKq65GYoQBZV/EzdADIGKuZ7UUUl2lq2bCUJFkaMMIYdXVNeIGulIpu+tPLNZYMoRVV5kb6EGz3L2qUTeEVVdZsrLRrL7W2FF3I4S1BGX22rFbkeR1Iwpr+caV0gr35HVAhDav2m9JexyUJK+DK6x5le9ofVUWTZK8DqzQ5lVhjc/loCSvA4ZXaPOqJRgGFjVAdSjLNVsEdUxYddXBEOkZZoo512xBEUJbNliatgXvcaG5QZcheKUNcfVmBTZOUyEuom+KIcyzkzfGEB7CTTGEepL4phhCRLghhtBmbsLQ5zGiNjq8hnzJxKqXq2vys1zep7481JRzxPVKuQodIg5PjXqhaRdBgUMq5TUOpMEVdCTkhFaBIEMaRwgxoa3y2lrZPRFUYo2eiCEKMZKqw7HY8HBVhKjEhmNIjVO8aAv0bVq/pAiydZhrqAygcYoXM/7ffnx9srC9w7FKHbmiHuEBGqJ4Ab/3T+tL5a9JFWIyWbS5AIJSvMBfXNjId4I1rKrc6sYoXtBvXtT6nstrkxaBFsUL7qsjZ8JEqHu5YTi2ppvdL8TvvgwTgaWDy/xhdLm2LkCoWrYDQOO7g6+XITLsohgeXqvQdlF35IvbF06AIF91eU2yyjwFeFiti69XHZA+AE1AAKqXcUUl4eOU5apcPR4AQb/s8toEKaoV1UkUq+wMtz4lQLi9LYicEMMqgJB7WyCVuf7tAdDKCPYY6AkAFGp7DioI4QfQFnJvC6yKP0DYvS2o/AFaHcHvW7QxQhN6m770EJrT2zT1TAshvKVnA9JDaNH2jPWXFkIL9zbDeK2F0NK9zfsL2alCXXoGlR5CS7dn9xexSyOp2WZ6SROhlXvbnlYctTSCFkFrt2dNhFbubXoFqaV7myZCC/c2rUG1raWXnroILdzbtAbVtpbubf8ABK1Zu62le5vWrN3W0r1Nc1Bt5aWnNkLrtme9QbWl27M2Quv2Nr1Zu62Vl566BC3cnrUJWre36Y5I/wiEVm3P2oNq67bnAAit2tt0B9UW7m0BEFq1t+nO2m2tu/TUnbWhmm2rQv8ABN1Zuy1Ib/t/S/0q+7H7IlQ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2538" name="Picture 10" descr="https://lh3.googleusercontent.com/-dyAMlmYulCE/Uw28oaxcDLI/AAAAAAAAALE/zpOYju3oOO0/w936-h1043/customer-intelligence-kbenp-search.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33" t="9597" r="10596"/>
          <a:stretch/>
        </p:blipFill>
        <p:spPr bwMode="auto">
          <a:xfrm>
            <a:off x="9949842" y="1332413"/>
            <a:ext cx="1830935" cy="2275084"/>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http://www.institute-of-fundraising.org.uk/public/avatars/latest-resear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5755" y="4246325"/>
            <a:ext cx="2219107" cy="2143125"/>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a:extLst>
              <a:ext uri="{FF2B5EF4-FFF2-40B4-BE49-F238E27FC236}">
                <a16:creationId xmlns:a16="http://schemas.microsoft.com/office/drawing/2014/main" id="{81742DCC-587A-4E78-9C4C-58A5F84B07C8}"/>
              </a:ext>
            </a:extLst>
          </p:cNvPr>
          <p:cNvSpPr>
            <a:spLocks noGrp="1"/>
          </p:cNvSpPr>
          <p:nvPr>
            <p:ph type="title"/>
          </p:nvPr>
        </p:nvSpPr>
        <p:spPr>
          <a:xfrm>
            <a:off x="825674" y="152183"/>
            <a:ext cx="10515600" cy="762217"/>
          </a:xfrm>
        </p:spPr>
        <p:txBody>
          <a:bodyPr/>
          <a:lstStyle/>
          <a:p>
            <a:pPr algn="ctr"/>
            <a:r>
              <a:rPr lang="es-ES" dirty="0"/>
              <a:t>Métodos de análisis</a:t>
            </a:r>
          </a:p>
        </p:txBody>
      </p:sp>
    </p:spTree>
    <p:extLst>
      <p:ext uri="{BB962C8B-B14F-4D97-AF65-F5344CB8AC3E}">
        <p14:creationId xmlns:p14="http://schemas.microsoft.com/office/powerpoint/2010/main" val="177235358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9464"/>
            <a:ext cx="10515600" cy="917765"/>
          </a:xfrm>
        </p:spPr>
        <p:txBody>
          <a:bodyPr/>
          <a:lstStyle/>
          <a:p>
            <a:pPr algn="ctr"/>
            <a:r>
              <a:rPr lang="es-CR" dirty="0"/>
              <a:t>Índice </a:t>
            </a:r>
            <a:endParaRPr lang="es-ES" dirty="0"/>
          </a:p>
        </p:txBody>
      </p:sp>
      <p:sp>
        <p:nvSpPr>
          <p:cNvPr id="4" name="Elipse 3"/>
          <p:cNvSpPr/>
          <p:nvPr/>
        </p:nvSpPr>
        <p:spPr>
          <a:xfrm>
            <a:off x="491319"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491319"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491319" y="5409063"/>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6389426" y="1173709"/>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Elipse 7"/>
          <p:cNvSpPr/>
          <p:nvPr/>
        </p:nvSpPr>
        <p:spPr>
          <a:xfrm>
            <a:off x="6389426" y="3291386"/>
            <a:ext cx="1050878" cy="10781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 </a:t>
            </a:r>
            <a:endParaRPr lang="es-ES" dirty="0"/>
          </a:p>
        </p:txBody>
      </p:sp>
      <p:sp>
        <p:nvSpPr>
          <p:cNvPr id="10" name="Rectángulo redondeado 9"/>
          <p:cNvSpPr/>
          <p:nvPr/>
        </p:nvSpPr>
        <p:spPr>
          <a:xfrm>
            <a:off x="2279176"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Inicios es la investigación cualitativa</a:t>
            </a:r>
            <a:endParaRPr lang="es-ES" dirty="0"/>
          </a:p>
        </p:txBody>
      </p:sp>
      <p:sp>
        <p:nvSpPr>
          <p:cNvPr id="11" name="Rectángulo redondeado 10"/>
          <p:cNvSpPr/>
          <p:nvPr/>
        </p:nvSpPr>
        <p:spPr>
          <a:xfrm>
            <a:off x="2279176"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en la investigación cualitativa</a:t>
            </a:r>
            <a:endParaRPr lang="es-ES" dirty="0"/>
          </a:p>
        </p:txBody>
      </p:sp>
      <p:sp>
        <p:nvSpPr>
          <p:cNvPr id="12" name="Rectángulo redondeado 11"/>
          <p:cNvSpPr/>
          <p:nvPr/>
        </p:nvSpPr>
        <p:spPr>
          <a:xfrm>
            <a:off x="2279176" y="5354471"/>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Recolección y análisis de datos cualitativos</a:t>
            </a:r>
            <a:endParaRPr lang="es-ES" dirty="0"/>
          </a:p>
        </p:txBody>
      </p:sp>
      <p:sp>
        <p:nvSpPr>
          <p:cNvPr id="15" name="Rectángulo redondeado 14"/>
          <p:cNvSpPr/>
          <p:nvPr/>
        </p:nvSpPr>
        <p:spPr>
          <a:xfrm>
            <a:off x="8313761" y="3236794"/>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Técnicas del análisis cualitativo</a:t>
            </a:r>
            <a:endParaRPr lang="es-ES" dirty="0"/>
          </a:p>
        </p:txBody>
      </p:sp>
      <p:sp>
        <p:nvSpPr>
          <p:cNvPr id="14" name="Rectángulo redondeado 12">
            <a:extLst>
              <a:ext uri="{FF2B5EF4-FFF2-40B4-BE49-F238E27FC236}">
                <a16:creationId xmlns:a16="http://schemas.microsoft.com/office/drawing/2014/main" id="{2BA51AF9-9D13-4EC2-A81B-56C5939EF34C}"/>
              </a:ext>
            </a:extLst>
          </p:cNvPr>
          <p:cNvSpPr/>
          <p:nvPr/>
        </p:nvSpPr>
        <p:spPr>
          <a:xfrm>
            <a:off x="8313761" y="1119117"/>
            <a:ext cx="2524836" cy="1187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Métodos o diseños del proceso de investigación cualitativa</a:t>
            </a:r>
            <a:endParaRPr lang="es-ES" dirty="0"/>
          </a:p>
        </p:txBody>
      </p:sp>
    </p:spTree>
    <p:extLst>
      <p:ext uri="{BB962C8B-B14F-4D97-AF65-F5344CB8AC3E}">
        <p14:creationId xmlns:p14="http://schemas.microsoft.com/office/powerpoint/2010/main" val="3070629123"/>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B8A543-721D-462A-914D-66CDF62ED7A2}"/>
              </a:ext>
            </a:extLst>
          </p:cNvPr>
          <p:cNvSpPr>
            <a:spLocks noGrp="1"/>
          </p:cNvSpPr>
          <p:nvPr>
            <p:ph idx="1"/>
          </p:nvPr>
        </p:nvSpPr>
        <p:spPr>
          <a:xfrm>
            <a:off x="485863" y="1253331"/>
            <a:ext cx="10515600" cy="4351338"/>
          </a:xfrm>
        </p:spPr>
        <p:txBody>
          <a:bodyPr/>
          <a:lstStyle/>
          <a:p>
            <a:r>
              <a:rPr lang="es-CR" dirty="0"/>
              <a:t>¿Qué es una técnica?</a:t>
            </a:r>
            <a:endParaRPr lang="en-US" dirty="0"/>
          </a:p>
        </p:txBody>
      </p:sp>
      <p:sp>
        <p:nvSpPr>
          <p:cNvPr id="4" name="1 Título">
            <a:extLst>
              <a:ext uri="{FF2B5EF4-FFF2-40B4-BE49-F238E27FC236}">
                <a16:creationId xmlns:a16="http://schemas.microsoft.com/office/drawing/2014/main" id="{2B529C2A-5C6B-473F-9A01-3ACD1DF9B7D6}"/>
              </a:ext>
            </a:extLst>
          </p:cNvPr>
          <p:cNvSpPr>
            <a:spLocks noGrp="1"/>
          </p:cNvSpPr>
          <p:nvPr>
            <p:ph type="title"/>
          </p:nvPr>
        </p:nvSpPr>
        <p:spPr>
          <a:xfrm>
            <a:off x="825674" y="125259"/>
            <a:ext cx="10515600" cy="889349"/>
          </a:xfrm>
        </p:spPr>
        <p:txBody>
          <a:bodyPr/>
          <a:lstStyle/>
          <a:p>
            <a:pPr algn="ctr"/>
            <a:r>
              <a:rPr lang="es-CR" dirty="0"/>
              <a:t>Técnicas de análisis cualitativo</a:t>
            </a:r>
          </a:p>
        </p:txBody>
      </p:sp>
      <p:pic>
        <p:nvPicPr>
          <p:cNvPr id="5" name="Picture 2" descr="The Power of Why: How Asking the Right Questions Can Change the Future –  Feb 2021 – Pensights | Performance Excellence Network">
            <a:extLst>
              <a:ext uri="{FF2B5EF4-FFF2-40B4-BE49-F238E27FC236}">
                <a16:creationId xmlns:a16="http://schemas.microsoft.com/office/drawing/2014/main" id="{8E7214B8-108B-4072-990E-DAF029205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3024"/>
            <a:ext cx="12192000" cy="48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28639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5674" y="125259"/>
            <a:ext cx="10515600" cy="889349"/>
          </a:xfrm>
        </p:spPr>
        <p:txBody>
          <a:bodyPr/>
          <a:lstStyle/>
          <a:p>
            <a:pPr algn="ctr"/>
            <a:r>
              <a:rPr lang="es-CR" dirty="0"/>
              <a:t>Técnicas de análisis cualitativo</a:t>
            </a:r>
          </a:p>
        </p:txBody>
      </p:sp>
      <p:sp>
        <p:nvSpPr>
          <p:cNvPr id="3" name="2 Marcador de contenido"/>
          <p:cNvSpPr>
            <a:spLocks noGrp="1"/>
          </p:cNvSpPr>
          <p:nvPr>
            <p:ph idx="1"/>
          </p:nvPr>
        </p:nvSpPr>
        <p:spPr>
          <a:xfrm>
            <a:off x="525049" y="1236902"/>
            <a:ext cx="10515600" cy="5101268"/>
          </a:xfrm>
        </p:spPr>
        <p:txBody>
          <a:bodyPr/>
          <a:lstStyle/>
          <a:p>
            <a:r>
              <a:rPr lang="es-CR" dirty="0"/>
              <a:t>La técnica es la aplicación del método. Las más conocidas para el caso del análisis cualitativo son: </a:t>
            </a:r>
          </a:p>
          <a:p>
            <a:endParaRPr lang="es-CR" dirty="0"/>
          </a:p>
          <a:p>
            <a:pPr marL="0" indent="0">
              <a:buNone/>
            </a:pPr>
            <a:r>
              <a:rPr lang="es-CR" dirty="0"/>
              <a:t>-Mini grupos</a:t>
            </a:r>
          </a:p>
          <a:p>
            <a:pPr marL="0" indent="0">
              <a:buNone/>
            </a:pPr>
            <a:r>
              <a:rPr lang="es-CR" dirty="0"/>
              <a:t>-</a:t>
            </a:r>
            <a:r>
              <a:rPr lang="es-CR" dirty="0" err="1"/>
              <a:t>Focus</a:t>
            </a:r>
            <a:r>
              <a:rPr lang="es-CR" dirty="0"/>
              <a:t> </a:t>
            </a:r>
            <a:r>
              <a:rPr lang="es-CR" dirty="0" err="1"/>
              <a:t>group</a:t>
            </a:r>
            <a:endParaRPr lang="es-CR" dirty="0"/>
          </a:p>
          <a:p>
            <a:pPr marL="0" indent="0">
              <a:buNone/>
            </a:pPr>
            <a:r>
              <a:rPr lang="es-CR" dirty="0"/>
              <a:t>-Entrevista en profundidad</a:t>
            </a:r>
          </a:p>
          <a:p>
            <a:pPr marL="0" indent="0">
              <a:buNone/>
            </a:pPr>
            <a:r>
              <a:rPr lang="es-CR" dirty="0"/>
              <a:t>-Método Delphi</a:t>
            </a:r>
          </a:p>
          <a:p>
            <a:pPr marL="0" indent="0">
              <a:buNone/>
            </a:pPr>
            <a:r>
              <a:rPr lang="es-CR" dirty="0"/>
              <a:t>-</a:t>
            </a:r>
            <a:r>
              <a:rPr lang="es-CR" dirty="0" err="1"/>
              <a:t>Etc</a:t>
            </a:r>
            <a:endParaRPr lang="es-CR" dirty="0"/>
          </a:p>
        </p:txBody>
      </p:sp>
      <p:pic>
        <p:nvPicPr>
          <p:cNvPr id="23554" name="Picture 2" descr="http://tweakyourbiz.com/marketing/files/shutterstock_1898355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798" y="2192054"/>
            <a:ext cx="5516106" cy="418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744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04716" y="1325563"/>
            <a:ext cx="11573302" cy="5223005"/>
          </a:xfrm>
          <a:prstGeom prst="rect">
            <a:avLst/>
          </a:prstGeom>
        </p:spPr>
      </p:pic>
      <p:sp>
        <p:nvSpPr>
          <p:cNvPr id="5" name="Título 1"/>
          <p:cNvSpPr>
            <a:spLocks noGrp="1"/>
          </p:cNvSpPr>
          <p:nvPr>
            <p:ph type="title"/>
          </p:nvPr>
        </p:nvSpPr>
        <p:spPr>
          <a:xfrm>
            <a:off x="537949" y="0"/>
            <a:ext cx="10515600" cy="1325563"/>
          </a:xfrm>
        </p:spPr>
        <p:txBody>
          <a:bodyPr/>
          <a:lstStyle/>
          <a:p>
            <a:pPr algn="ctr"/>
            <a:r>
              <a:rPr lang="es-CR" dirty="0"/>
              <a:t>Introducción</a:t>
            </a:r>
            <a:endParaRPr lang="es-ES" dirty="0"/>
          </a:p>
        </p:txBody>
      </p:sp>
    </p:spTree>
    <p:extLst>
      <p:ext uri="{BB962C8B-B14F-4D97-AF65-F5344CB8AC3E}">
        <p14:creationId xmlns:p14="http://schemas.microsoft.com/office/powerpoint/2010/main" val="426208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7779"/>
            <a:ext cx="10515600" cy="916830"/>
          </a:xfrm>
        </p:spPr>
        <p:txBody>
          <a:bodyPr/>
          <a:lstStyle/>
          <a:p>
            <a:pPr algn="ctr"/>
            <a:r>
              <a:rPr lang="es-CR" dirty="0"/>
              <a:t>Últimas reseñas</a:t>
            </a:r>
            <a:endParaRPr lang="es-ES" dirty="0"/>
          </a:p>
        </p:txBody>
      </p:sp>
      <p:sp>
        <p:nvSpPr>
          <p:cNvPr id="3" name="Marcador de contenido 2"/>
          <p:cNvSpPr>
            <a:spLocks noGrp="1"/>
          </p:cNvSpPr>
          <p:nvPr>
            <p:ph idx="1"/>
          </p:nvPr>
        </p:nvSpPr>
        <p:spPr>
          <a:xfrm>
            <a:off x="161795" y="1100702"/>
            <a:ext cx="8080332" cy="5275045"/>
          </a:xfrm>
        </p:spPr>
        <p:txBody>
          <a:bodyPr>
            <a:normAutofit/>
          </a:bodyPr>
          <a:lstStyle/>
          <a:p>
            <a:pPr algn="just"/>
            <a:r>
              <a:rPr lang="es-ES" sz="2400" dirty="0"/>
              <a:t>El presente capítulo presente las diferentes aristas de la investigación cualitativa.</a:t>
            </a:r>
          </a:p>
          <a:p>
            <a:pPr algn="just"/>
            <a:endParaRPr lang="es-ES" sz="2400" dirty="0"/>
          </a:p>
          <a:p>
            <a:pPr algn="just"/>
            <a:r>
              <a:rPr lang="es-ES" sz="2400" dirty="0"/>
              <a:t>Se presentaron los componentes del muestreo, la recolección de la información y diseño del proceso de investigación. </a:t>
            </a:r>
          </a:p>
          <a:p>
            <a:pPr algn="just"/>
            <a:endParaRPr lang="es-ES" sz="2400" dirty="0"/>
          </a:p>
          <a:p>
            <a:pPr algn="just"/>
            <a:r>
              <a:rPr lang="es-ES" sz="2400" dirty="0"/>
              <a:t>Se desarrollaran las principales técnicas en próximas sesiones.</a:t>
            </a:r>
          </a:p>
          <a:p>
            <a:pPr algn="just"/>
            <a:endParaRPr lang="es-ES" sz="2400" dirty="0"/>
          </a:p>
          <a:p>
            <a:pPr algn="just"/>
            <a:r>
              <a:rPr lang="es-ES" sz="2400" dirty="0"/>
              <a:t>También, una forma de investigar es realizando una combinación de métodos cuantitativos y cualitativos, eso se verá en próximas sesiones.</a:t>
            </a:r>
          </a:p>
        </p:txBody>
      </p:sp>
      <p:pic>
        <p:nvPicPr>
          <p:cNvPr id="24578" name="Picture 2" descr="http://images.atelier.net/sites/default/files/imagecache/scale_crop_587_310/articles/410461/atelier-data-colle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9582" y="1150198"/>
            <a:ext cx="3656829" cy="193120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cookbooks.ca.com/canimsoft/wp-content/uploads/sites/27/2014/07/detect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257" y="4109690"/>
            <a:ext cx="1701481" cy="214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754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pic>
        <p:nvPicPr>
          <p:cNvPr id="2050" name="Picture 2" descr="http://vignette1.wikia.nocookie.net/powerlisting/images/5/53/The-end.jpg/revision/latest?cb=201403291837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666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7682" y="1074482"/>
            <a:ext cx="8931058" cy="5525614"/>
          </a:xfrm>
        </p:spPr>
        <p:txBody>
          <a:bodyPr>
            <a:normAutofit lnSpcReduction="10000"/>
          </a:bodyPr>
          <a:lstStyle/>
          <a:p>
            <a:pPr algn="just"/>
            <a:r>
              <a:rPr lang="es-CR" sz="2400" dirty="0"/>
              <a:t>El </a:t>
            </a:r>
            <a:r>
              <a:rPr lang="es-CR" sz="2400" b="1" dirty="0"/>
              <a:t>enfoque cualitativo</a:t>
            </a:r>
            <a:r>
              <a:rPr lang="es-CR" sz="2400" dirty="0"/>
              <a:t> también se guía por áreas o temas significativos de investigación. Sin embargo, en lugar de que la claridad sobre las preguntas de investigación e hipótesis preceda a la recolección y el análisis de los datos (como en la mayoría de los estudios cuantitativos), los </a:t>
            </a:r>
            <a:r>
              <a:rPr lang="es-CR" sz="2400" i="1" dirty="0"/>
              <a:t>estudios cualitativos </a:t>
            </a:r>
            <a:r>
              <a:rPr lang="es-CR" sz="2400" dirty="0"/>
              <a:t>pueden desarrollar preguntas e hipótesis antes, durante o después de la recolección y el análisis de los datos. </a:t>
            </a:r>
          </a:p>
          <a:p>
            <a:pPr algn="just"/>
            <a:endParaRPr lang="es-CR" sz="2400" dirty="0"/>
          </a:p>
          <a:p>
            <a:pPr algn="just"/>
            <a:r>
              <a:rPr lang="es-CR" sz="2400" dirty="0"/>
              <a:t>Con frecuencia, estas actividades sirven, primero, para descubrir cuáles son las preguntas de investigación más importantes, y después, para refinarlas y responderlas.</a:t>
            </a:r>
          </a:p>
          <a:p>
            <a:pPr algn="just"/>
            <a:endParaRPr lang="es-CR" sz="2400" dirty="0"/>
          </a:p>
          <a:p>
            <a:r>
              <a:rPr lang="es-CR" sz="2400" dirty="0"/>
              <a:t>Este enfoque </a:t>
            </a:r>
            <a:r>
              <a:rPr lang="es-ES" sz="2400" dirty="0"/>
              <a:t>utiliza la recolección </a:t>
            </a:r>
            <a:r>
              <a:rPr lang="es-CR" sz="2400" dirty="0"/>
              <a:t>de datos sin medición numérica para descubrir o afinar preguntas de investigación en el proceso de interpretación, es menos estructura y sistemático.</a:t>
            </a:r>
            <a:endParaRPr lang="es-ES" sz="2400" dirty="0"/>
          </a:p>
        </p:txBody>
      </p:sp>
      <p:sp>
        <p:nvSpPr>
          <p:cNvPr id="4" name="Título 1"/>
          <p:cNvSpPr>
            <a:spLocks noGrp="1"/>
          </p:cNvSpPr>
          <p:nvPr>
            <p:ph type="title"/>
          </p:nvPr>
        </p:nvSpPr>
        <p:spPr>
          <a:xfrm>
            <a:off x="537949" y="136478"/>
            <a:ext cx="10515600" cy="709683"/>
          </a:xfrm>
        </p:spPr>
        <p:txBody>
          <a:bodyPr/>
          <a:lstStyle/>
          <a:p>
            <a:pPr algn="ctr"/>
            <a:r>
              <a:rPr lang="es-CR" dirty="0"/>
              <a:t>Introducción</a:t>
            </a:r>
            <a:endParaRPr lang="es-ES" dirty="0"/>
          </a:p>
        </p:txBody>
      </p:sp>
      <p:pic>
        <p:nvPicPr>
          <p:cNvPr id="6146" name="Picture 2" descr="http://www.cdde.es/images/Interrogan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0304" y="1176099"/>
            <a:ext cx="2264596" cy="31704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4.bp.blogspot.com/-AG9U8qKusbY/VPRQRLGaEqI/AAAAAAAABNk/x5GPDLfxnvo/s1600/Dibujo%2Bcuanticuali.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9992" y="4815540"/>
            <a:ext cx="2605220" cy="177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74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6094" y="2210937"/>
            <a:ext cx="11238276" cy="4339988"/>
          </a:xfrm>
          <a:prstGeom prst="rect">
            <a:avLst/>
          </a:prstGeom>
        </p:spPr>
      </p:pic>
      <p:sp>
        <p:nvSpPr>
          <p:cNvPr id="5" name="Título 1"/>
          <p:cNvSpPr>
            <a:spLocks noGrp="1"/>
          </p:cNvSpPr>
          <p:nvPr>
            <p:ph type="title"/>
          </p:nvPr>
        </p:nvSpPr>
        <p:spPr>
          <a:xfrm>
            <a:off x="526094" y="327547"/>
            <a:ext cx="10515600" cy="957073"/>
          </a:xfrm>
        </p:spPr>
        <p:txBody>
          <a:bodyPr/>
          <a:lstStyle/>
          <a:p>
            <a:pPr algn="ctr"/>
            <a:r>
              <a:rPr lang="es-CR" dirty="0"/>
              <a:t>Introducción</a:t>
            </a:r>
            <a:endParaRPr lang="es-ES" dirty="0"/>
          </a:p>
        </p:txBody>
      </p:sp>
    </p:spTree>
    <p:extLst>
      <p:ext uri="{BB962C8B-B14F-4D97-AF65-F5344CB8AC3E}">
        <p14:creationId xmlns:p14="http://schemas.microsoft.com/office/powerpoint/2010/main" val="67199971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5844" y="832514"/>
            <a:ext cx="9068468" cy="5595582"/>
          </a:xfrm>
        </p:spPr>
        <p:txBody>
          <a:bodyPr>
            <a:normAutofit fontScale="92500" lnSpcReduction="10000"/>
          </a:bodyPr>
          <a:lstStyle/>
          <a:p>
            <a:pPr marL="0" indent="0">
              <a:buNone/>
            </a:pPr>
            <a:r>
              <a:rPr lang="es-CR" sz="2400" dirty="0"/>
              <a:t>¿Cuáles son las principales diferencias entre estos dos enfoque?</a:t>
            </a:r>
          </a:p>
          <a:p>
            <a:pPr marL="0" indent="0">
              <a:buNone/>
            </a:pPr>
            <a:endParaRPr lang="es-CR" sz="2400" dirty="0"/>
          </a:p>
          <a:p>
            <a:pPr algn="just"/>
            <a:r>
              <a:rPr lang="es-CR" sz="2400" dirty="0"/>
              <a:t>El </a:t>
            </a:r>
            <a:r>
              <a:rPr lang="es-CR" sz="2400" i="1" dirty="0"/>
              <a:t>enfoque cualitativo </a:t>
            </a:r>
            <a:r>
              <a:rPr lang="es-CR" sz="2400" dirty="0"/>
              <a:t>busca principalmente “dispersión o expansión” de los datos e información, mientras que el </a:t>
            </a:r>
            <a:r>
              <a:rPr lang="es-CR" sz="2400" i="1" dirty="0"/>
              <a:t>enfoque cuantitativo </a:t>
            </a:r>
            <a:r>
              <a:rPr lang="es-CR" sz="2400" dirty="0"/>
              <a:t>pretende intencionalmente “acotar” la información (medir con precisión las variables del estudio, tener “foco”)</a:t>
            </a:r>
          </a:p>
          <a:p>
            <a:pPr algn="just"/>
            <a:endParaRPr lang="es-CR" sz="2400" dirty="0"/>
          </a:p>
          <a:p>
            <a:pPr algn="just"/>
            <a:r>
              <a:rPr lang="es-CR" sz="2400" dirty="0"/>
              <a:t>En las investigaciones cualitativas, la reflexión es el puente que vincula al investigador y a los participantes.</a:t>
            </a:r>
          </a:p>
          <a:p>
            <a:endParaRPr lang="es-CR" sz="2400" dirty="0"/>
          </a:p>
          <a:p>
            <a:pPr algn="just"/>
            <a:r>
              <a:rPr lang="es-CR" sz="2400" dirty="0"/>
              <a:t>Así como un estudio cuantitativo se basa en otros previos, el estudio cualitativo se fundamenta primordialmente en sí mismo. El primero se utiliza para consolidar las creencias (formuladas de manera lógica en una teoría o un esquema teórico) y establecer con exactitud patrones de comportamiento en una población; y el segundo, para construir creencias propias sobre el fenómeno estudiado como lo sería un grupo de personas únicas.</a:t>
            </a:r>
            <a:endParaRPr lang="es-ES" sz="2400" dirty="0"/>
          </a:p>
        </p:txBody>
      </p:sp>
      <p:sp>
        <p:nvSpPr>
          <p:cNvPr id="4" name="Título 1"/>
          <p:cNvSpPr>
            <a:spLocks noGrp="1"/>
          </p:cNvSpPr>
          <p:nvPr>
            <p:ph type="title"/>
          </p:nvPr>
        </p:nvSpPr>
        <p:spPr>
          <a:xfrm>
            <a:off x="553390" y="95532"/>
            <a:ext cx="10515600" cy="736982"/>
          </a:xfrm>
        </p:spPr>
        <p:txBody>
          <a:bodyPr/>
          <a:lstStyle/>
          <a:p>
            <a:pPr algn="ctr"/>
            <a:r>
              <a:rPr lang="es-CR" dirty="0"/>
              <a:t>Introducción</a:t>
            </a:r>
            <a:endParaRPr lang="es-ES" dirty="0"/>
          </a:p>
        </p:txBody>
      </p:sp>
      <p:pic>
        <p:nvPicPr>
          <p:cNvPr id="5" name="Picture 6" descr="http://2.bp.blogspot.com/-6tDttWGrrrs/UbZGU6gVX8I/AAAAAAAAAHA/tsCalhMqymk/s1600/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2697" y="1434078"/>
            <a:ext cx="1818932" cy="181452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357nn1354vvs1nkq3p3z5fy1.wpengine.netdna-cdn.com/wp-content/uploads/2014/05/q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697" y="4464376"/>
            <a:ext cx="2049441" cy="153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012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553390" y="95532"/>
            <a:ext cx="10515600" cy="736982"/>
          </a:xfrm>
        </p:spPr>
        <p:txBody>
          <a:bodyPr/>
          <a:lstStyle/>
          <a:p>
            <a:pPr algn="ctr"/>
            <a:r>
              <a:rPr lang="es-CR" dirty="0"/>
              <a:t>Introducción</a:t>
            </a:r>
            <a:endParaRPr lang="es-ES" dirty="0"/>
          </a:p>
        </p:txBody>
      </p:sp>
      <p:pic>
        <p:nvPicPr>
          <p:cNvPr id="5" name="Imagen 4"/>
          <p:cNvPicPr>
            <a:picLocks noChangeAspect="1"/>
          </p:cNvPicPr>
          <p:nvPr/>
        </p:nvPicPr>
        <p:blipFill>
          <a:blip r:embed="rId2"/>
          <a:stretch>
            <a:fillRect/>
          </a:stretch>
        </p:blipFill>
        <p:spPr>
          <a:xfrm>
            <a:off x="1658381" y="832514"/>
            <a:ext cx="8809451" cy="5959214"/>
          </a:xfrm>
          <a:prstGeom prst="rect">
            <a:avLst/>
          </a:prstGeom>
        </p:spPr>
      </p:pic>
    </p:spTree>
    <p:extLst>
      <p:ext uri="{BB962C8B-B14F-4D97-AF65-F5344CB8AC3E}">
        <p14:creationId xmlns:p14="http://schemas.microsoft.com/office/powerpoint/2010/main" val="2008749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1065" y="880187"/>
            <a:ext cx="8459368" cy="5759356"/>
          </a:xfrm>
        </p:spPr>
        <p:txBody>
          <a:bodyPr>
            <a:normAutofit fontScale="92500" lnSpcReduction="10000"/>
          </a:bodyPr>
          <a:lstStyle/>
          <a:p>
            <a:pPr marL="0" indent="0">
              <a:buNone/>
            </a:pPr>
            <a:r>
              <a:rPr lang="es-CR" sz="2400" dirty="0"/>
              <a:t>¿Cuál de los dos enfoque es mejor?</a:t>
            </a:r>
          </a:p>
          <a:p>
            <a:pPr marL="0" indent="0">
              <a:buNone/>
            </a:pPr>
            <a:endParaRPr lang="es-CR" sz="2400" dirty="0"/>
          </a:p>
          <a:p>
            <a:pPr algn="just"/>
            <a:r>
              <a:rPr lang="es-CR" sz="2400" dirty="0"/>
              <a:t>Ambos enfoques resultan muy valiosos y han realizado notables aportaciones al avance del conocimiento. Ninguno es intrínsecamente mejor que el otro, sólo constituyen diferentes aproximaciones al estudio de un fenómeno.</a:t>
            </a:r>
          </a:p>
          <a:p>
            <a:endParaRPr lang="es-CR" sz="2400" dirty="0"/>
          </a:p>
          <a:p>
            <a:pPr algn="just"/>
            <a:r>
              <a:rPr lang="es-CR" sz="2400" dirty="0"/>
              <a:t> La </a:t>
            </a:r>
            <a:r>
              <a:rPr lang="es-CR" sz="2400" b="1" i="1" dirty="0"/>
              <a:t>investigación cuantitativa </a:t>
            </a:r>
            <a:r>
              <a:rPr lang="es-CR" sz="2400" dirty="0"/>
              <a:t>ofrece la posibilidad de generalizar los resultados más ampliamente, nos otorga control sobre los fenómenos. Asimismo, nos brinda una gran posibilidad de réplica y un enfoque sobre puntos específicos de tales fenómenos, además de que facilita la </a:t>
            </a:r>
            <a:r>
              <a:rPr lang="es-ES" sz="2400" dirty="0"/>
              <a:t>comparación entre estudios similares.</a:t>
            </a:r>
          </a:p>
          <a:p>
            <a:pPr algn="just"/>
            <a:endParaRPr lang="es-CR" sz="2400" dirty="0"/>
          </a:p>
          <a:p>
            <a:pPr algn="just"/>
            <a:r>
              <a:rPr lang="es-CR" sz="2400" dirty="0"/>
              <a:t>La </a:t>
            </a:r>
            <a:r>
              <a:rPr lang="es-CR" sz="2400" b="1" i="1" dirty="0"/>
              <a:t>investigación cualitativa </a:t>
            </a:r>
            <a:r>
              <a:rPr lang="es-CR" sz="2400" dirty="0"/>
              <a:t>proporciona profundidad a los datos, dispersión, riqueza interpretativa, contextualización del ambiente o entorno, detalles y experiencias únicas. También aporta un punto de vista “fresco, natural y holístico” de los fenómenos, así como flexibilidad.</a:t>
            </a:r>
            <a:endParaRPr lang="es-ES" sz="2400" dirty="0"/>
          </a:p>
        </p:txBody>
      </p:sp>
      <p:sp>
        <p:nvSpPr>
          <p:cNvPr id="4" name="Título 1"/>
          <p:cNvSpPr>
            <a:spLocks noGrp="1"/>
          </p:cNvSpPr>
          <p:nvPr>
            <p:ph type="title"/>
          </p:nvPr>
        </p:nvSpPr>
        <p:spPr>
          <a:xfrm>
            <a:off x="553390" y="40940"/>
            <a:ext cx="10515600" cy="736982"/>
          </a:xfrm>
        </p:spPr>
        <p:txBody>
          <a:bodyPr/>
          <a:lstStyle/>
          <a:p>
            <a:pPr algn="ctr"/>
            <a:r>
              <a:rPr lang="es-CR" dirty="0"/>
              <a:t>Introducción</a:t>
            </a:r>
            <a:endParaRPr lang="es-ES" dirty="0"/>
          </a:p>
        </p:txBody>
      </p:sp>
      <p:pic>
        <p:nvPicPr>
          <p:cNvPr id="8194" name="Picture 2" descr="http://213.229.73.113/wp-content/uploads/2015/05/qualitative-vs-quantitati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230" y="1519971"/>
            <a:ext cx="2708709" cy="13464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thesojo.net/wp-content/uploads/2013/01/ID-10094989-220x1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834" y="4064587"/>
            <a:ext cx="209550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16557"/>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2535</Words>
  <Application>Microsoft Office PowerPoint</Application>
  <PresentationFormat>Panorámica</PresentationFormat>
  <Paragraphs>202</Paragraphs>
  <Slides>41</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41</vt:i4>
      </vt:variant>
    </vt:vector>
  </HeadingPairs>
  <TitlesOfParts>
    <vt:vector size="45" baseType="lpstr">
      <vt:lpstr>Arial</vt:lpstr>
      <vt:lpstr>Calibri</vt:lpstr>
      <vt:lpstr>Calibri Light</vt:lpstr>
      <vt:lpstr>Tema de Office</vt:lpstr>
      <vt:lpstr>Tercera Parte</vt:lpstr>
      <vt:lpstr>Introducción al análisis cualitativo</vt:lpstr>
      <vt:lpstr>Introducción</vt:lpstr>
      <vt:lpstr>Introducción</vt:lpstr>
      <vt:lpstr>Introducción</vt:lpstr>
      <vt:lpstr>Introducción</vt:lpstr>
      <vt:lpstr>Introducción</vt:lpstr>
      <vt:lpstr>Introducción</vt:lpstr>
      <vt:lpstr>Introducción</vt:lpstr>
      <vt:lpstr>Índice </vt:lpstr>
      <vt:lpstr>Índice </vt:lpstr>
      <vt:lpstr>Investigación cualitativa</vt:lpstr>
      <vt:lpstr>Investigación cualitativa</vt:lpstr>
      <vt:lpstr>Investigación cualitativa</vt:lpstr>
      <vt:lpstr>Investigación cualitativa</vt:lpstr>
      <vt:lpstr>Investigación cualitativa</vt:lpstr>
      <vt:lpstr>Investigación cualitativa</vt:lpstr>
      <vt:lpstr>Índice </vt:lpstr>
      <vt:lpstr>Muestreo en la investigación cualitativa</vt:lpstr>
      <vt:lpstr>Muestreo en la investigación cualitativa</vt:lpstr>
      <vt:lpstr>Muestreo en la investigación cualitativa</vt:lpstr>
      <vt:lpstr>Muestreo en la investigación cualitativa</vt:lpstr>
      <vt:lpstr>Muestreo en la investigación cualitativa</vt:lpstr>
      <vt:lpstr>Índice </vt:lpstr>
      <vt:lpstr>Recolección y análisis de información</vt:lpstr>
      <vt:lpstr>Recolección y análisis de información</vt:lpstr>
      <vt:lpstr>Recolección y análisis de información</vt:lpstr>
      <vt:lpstr>Recolección y análisis de información</vt:lpstr>
      <vt:lpstr>Recolección y análisis de información</vt:lpstr>
      <vt:lpstr>Índice </vt:lpstr>
      <vt:lpstr>Métodos de análisis cualitativo</vt:lpstr>
      <vt:lpstr>Métodos de análisis</vt:lpstr>
      <vt:lpstr>Presentación de PowerPoint</vt:lpstr>
      <vt:lpstr>Métodos de análisis</vt:lpstr>
      <vt:lpstr>Presentación de PowerPoint</vt:lpstr>
      <vt:lpstr>Métodos de análisis</vt:lpstr>
      <vt:lpstr>Índice </vt:lpstr>
      <vt:lpstr>Técnicas de análisis cualitativo</vt:lpstr>
      <vt:lpstr>Técnicas de análisis cualitativo</vt:lpstr>
      <vt:lpstr>Últimas reseñas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Segunda Parte</dc:title>
  <dc:creator>Oscar</dc:creator>
  <cp:lastModifiedBy>Oscar Centeno  Mora</cp:lastModifiedBy>
  <cp:revision>41</cp:revision>
  <dcterms:created xsi:type="dcterms:W3CDTF">2016-06-05T23:49:24Z</dcterms:created>
  <dcterms:modified xsi:type="dcterms:W3CDTF">2021-06-27T20:31:45Z</dcterms:modified>
</cp:coreProperties>
</file>